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256" r:id="rId2"/>
    <p:sldId id="258" r:id="rId3"/>
    <p:sldId id="279" r:id="rId4"/>
    <p:sldId id="286" r:id="rId5"/>
    <p:sldId id="259" r:id="rId6"/>
    <p:sldId id="280" r:id="rId7"/>
    <p:sldId id="281" r:id="rId8"/>
    <p:sldId id="292" r:id="rId9"/>
    <p:sldId id="283" r:id="rId10"/>
    <p:sldId id="291" r:id="rId11"/>
    <p:sldId id="293" r:id="rId12"/>
    <p:sldId id="294" r:id="rId13"/>
    <p:sldId id="290" r:id="rId14"/>
    <p:sldId id="289" r:id="rId15"/>
    <p:sldId id="257" r:id="rId16"/>
    <p:sldId id="261" r:id="rId17"/>
    <p:sldId id="287" r:id="rId18"/>
    <p:sldId id="260" r:id="rId19"/>
    <p:sldId id="262" r:id="rId20"/>
    <p:sldId id="263" r:id="rId21"/>
    <p:sldId id="278" r:id="rId22"/>
    <p:sldId id="264" r:id="rId23"/>
    <p:sldId id="277" r:id="rId24"/>
    <p:sldId id="265" r:id="rId25"/>
    <p:sldId id="266" r:id="rId26"/>
    <p:sldId id="267" r:id="rId27"/>
    <p:sldId id="268" r:id="rId28"/>
    <p:sldId id="269" r:id="rId29"/>
    <p:sldId id="270" r:id="rId30"/>
    <p:sldId id="271" r:id="rId31"/>
    <p:sldId id="285" r:id="rId32"/>
    <p:sldId id="272" r:id="rId33"/>
    <p:sldId id="273" r:id="rId34"/>
    <p:sldId id="284" r:id="rId35"/>
    <p:sldId id="276"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5093"/>
    <a:srgbClr val="F13FCF"/>
    <a:srgbClr val="F1F3F5"/>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5022" autoAdjust="0"/>
    <p:restoredTop sz="86481" autoAdjust="0"/>
  </p:normalViewPr>
  <p:slideViewPr>
    <p:cSldViewPr snapToGrid="0">
      <p:cViewPr varScale="1">
        <p:scale>
          <a:sx n="66" d="100"/>
          <a:sy n="66" d="100"/>
        </p:scale>
        <p:origin x="84" y="198"/>
      </p:cViewPr>
      <p:guideLst/>
    </p:cSldViewPr>
  </p:slideViewPr>
  <p:outlineViewPr>
    <p:cViewPr>
      <p:scale>
        <a:sx n="33" d="100"/>
        <a:sy n="33" d="100"/>
      </p:scale>
      <p:origin x="0" y="-5820"/>
    </p:cViewPr>
  </p:outlineViewPr>
  <p:notesTextViewPr>
    <p:cViewPr>
      <p:scale>
        <a:sx n="1" d="1"/>
        <a:sy n="1" d="1"/>
      </p:scale>
      <p:origin x="0" y="0"/>
    </p:cViewPr>
  </p:notesTextViewPr>
  <p:sorterViewPr>
    <p:cViewPr>
      <p:scale>
        <a:sx n="100" d="100"/>
        <a:sy n="100" d="100"/>
      </p:scale>
      <p:origin x="0" y="-9468"/>
    </p:cViewPr>
  </p:sorterViewPr>
  <p:notesViewPr>
    <p:cSldViewPr snapToGrid="0">
      <p:cViewPr varScale="1">
        <p:scale>
          <a:sx n="55" d="100"/>
          <a:sy n="55" d="100"/>
        </p:scale>
        <p:origin x="288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45E407B-2B00-4CB1-92C4-2D17AE64D31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a:extLst>
              <a:ext uri="{FF2B5EF4-FFF2-40B4-BE49-F238E27FC236}">
                <a16:creationId xmlns:a16="http://schemas.microsoft.com/office/drawing/2014/main" id="{B07430D1-CD11-4E27-A32C-85EEAB09432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D76AB03-8E75-4A07-92B1-4EC5DDFC67EB}" type="datetimeFigureOut">
              <a:rPr lang="en-IE" smtClean="0"/>
              <a:t>13/10/2021</a:t>
            </a:fld>
            <a:endParaRPr lang="en-IE"/>
          </a:p>
        </p:txBody>
      </p:sp>
      <p:sp>
        <p:nvSpPr>
          <p:cNvPr id="4" name="Footer Placeholder 3">
            <a:extLst>
              <a:ext uri="{FF2B5EF4-FFF2-40B4-BE49-F238E27FC236}">
                <a16:creationId xmlns:a16="http://schemas.microsoft.com/office/drawing/2014/main" id="{67395FE2-9AB5-4799-B17A-F1D08C4775E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a:extLst>
              <a:ext uri="{FF2B5EF4-FFF2-40B4-BE49-F238E27FC236}">
                <a16:creationId xmlns:a16="http://schemas.microsoft.com/office/drawing/2014/main" id="{F4FB8BD2-7434-452D-A2A9-55F57367947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FB242DE-BD2F-4ED5-ADB1-7172385F45CD}" type="slidenum">
              <a:rPr lang="en-IE" smtClean="0"/>
              <a:t>‹#›</a:t>
            </a:fld>
            <a:endParaRPr lang="en-IE"/>
          </a:p>
        </p:txBody>
      </p:sp>
    </p:spTree>
    <p:extLst>
      <p:ext uri="{BB962C8B-B14F-4D97-AF65-F5344CB8AC3E}">
        <p14:creationId xmlns:p14="http://schemas.microsoft.com/office/powerpoint/2010/main" val="30904921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EF3D0-5102-47A0-9AEA-44A4DE595442}" type="datetimeFigureOut">
              <a:rPr lang="en-US" smtClean="0"/>
              <a:t>10/13/2021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DD03DB-7270-430D-AE4B-3CC46B4E8B9F}" type="slidenum">
              <a:rPr lang="en-US" smtClean="0"/>
              <a:t>‹#›</a:t>
            </a:fld>
            <a:endParaRPr lang="en-US"/>
          </a:p>
        </p:txBody>
      </p:sp>
    </p:spTree>
    <p:extLst>
      <p:ext uri="{BB962C8B-B14F-4D97-AF65-F5344CB8AC3E}">
        <p14:creationId xmlns:p14="http://schemas.microsoft.com/office/powerpoint/2010/main" val="3444267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a:t>
            </a:r>
            <a:r>
              <a:rPr lang="en-US" baseline="0" dirty="0"/>
              <a:t> everyone.  Introduce yourself.  If you have time, have participants introduce themselves.  Your call.  </a:t>
            </a:r>
          </a:p>
          <a:p>
            <a:r>
              <a:rPr lang="en-US" sz="1200" kern="1200" dirty="0">
                <a:solidFill>
                  <a:schemeClr val="tx1"/>
                </a:solidFill>
                <a:effectLst/>
                <a:latin typeface="+mn-lt"/>
                <a:ea typeface="+mn-ea"/>
                <a:cs typeface="+mn-cs"/>
              </a:rPr>
              <a:t>Note: NREPP has been discontinued by SAMSHA.  But QPR is a registered legacy program, something community members may want to know. </a:t>
            </a:r>
          </a:p>
          <a:p>
            <a:endParaRPr lang="en-US" dirty="0"/>
          </a:p>
        </p:txBody>
      </p:sp>
      <p:sp>
        <p:nvSpPr>
          <p:cNvPr id="4" name="Slide Number Placeholder 3"/>
          <p:cNvSpPr>
            <a:spLocks noGrp="1"/>
          </p:cNvSpPr>
          <p:nvPr>
            <p:ph type="sldNum" sz="quarter" idx="10"/>
          </p:nvPr>
        </p:nvSpPr>
        <p:spPr/>
        <p:txBody>
          <a:bodyPr/>
          <a:lstStyle/>
          <a:p>
            <a:fld id="{98DD03DB-7270-430D-AE4B-3CC46B4E8B9F}" type="slidenum">
              <a:rPr lang="en-US" smtClean="0"/>
              <a:t>1</a:t>
            </a:fld>
            <a:endParaRPr lang="en-US"/>
          </a:p>
        </p:txBody>
      </p:sp>
    </p:spTree>
    <p:extLst>
      <p:ext uri="{BB962C8B-B14F-4D97-AF65-F5344CB8AC3E}">
        <p14:creationId xmlns:p14="http://schemas.microsoft.com/office/powerpoint/2010/main" val="21044009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tutorial on suicidal communications will have covered this indirect</a:t>
            </a:r>
            <a:r>
              <a:rPr lang="en-US" baseline="0" dirty="0"/>
              <a:t> expressions of suicidal desire or intent.</a:t>
            </a:r>
            <a:endParaRPr lang="en-US" dirty="0"/>
          </a:p>
        </p:txBody>
      </p:sp>
      <p:sp>
        <p:nvSpPr>
          <p:cNvPr id="4" name="Slide Number Placeholder 3"/>
          <p:cNvSpPr>
            <a:spLocks noGrp="1"/>
          </p:cNvSpPr>
          <p:nvPr>
            <p:ph type="sldNum" sz="quarter" idx="10"/>
          </p:nvPr>
        </p:nvSpPr>
        <p:spPr/>
        <p:txBody>
          <a:bodyPr/>
          <a:lstStyle/>
          <a:p>
            <a:fld id="{98DD03DB-7270-430D-AE4B-3CC46B4E8B9F}" type="slidenum">
              <a:rPr lang="en-US" smtClean="0"/>
              <a:t>20</a:t>
            </a:fld>
            <a:endParaRPr lang="en-US"/>
          </a:p>
        </p:txBody>
      </p:sp>
    </p:spTree>
    <p:extLst>
      <p:ext uri="{BB962C8B-B14F-4D97-AF65-F5344CB8AC3E}">
        <p14:creationId xmlns:p14="http://schemas.microsoft.com/office/powerpoint/2010/main" val="36187007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could be many, many</a:t>
            </a:r>
            <a:r>
              <a:rPr lang="en-US" baseline="0" dirty="0"/>
              <a:t> behaviors that constitute pre-suicide attempt conditions or observations.  We can’t possibility list them all.  One worth mentioning is sleep deprivation or sleep disturbance with inability to get or stay asleep.  The risk factor list is long, and growing.  Just remember, suicide occurs in contexts, and knowing the context can help better understand the why behind someone begins to think about suicide as solution.</a:t>
            </a:r>
          </a:p>
          <a:p>
            <a:r>
              <a:rPr lang="en-US" sz="1200" b="1" kern="1200" dirty="0">
                <a:solidFill>
                  <a:schemeClr val="tx1"/>
                </a:solidFill>
                <a:effectLst/>
                <a:latin typeface="+mn-lt"/>
                <a:ea typeface="+mn-ea"/>
                <a:cs typeface="+mn-cs"/>
              </a:rPr>
              <a:t>There are no “widely accepted” warning signs by all organizations. See QPR Theory Paper (qprinstitute.com) for details and rationale for use of these.</a:t>
            </a:r>
            <a:endParaRPr lang="en-US" b="1" dirty="0"/>
          </a:p>
        </p:txBody>
      </p:sp>
      <p:sp>
        <p:nvSpPr>
          <p:cNvPr id="4" name="Slide Number Placeholder 3"/>
          <p:cNvSpPr>
            <a:spLocks noGrp="1"/>
          </p:cNvSpPr>
          <p:nvPr>
            <p:ph type="sldNum" sz="quarter" idx="10"/>
          </p:nvPr>
        </p:nvSpPr>
        <p:spPr/>
        <p:txBody>
          <a:bodyPr/>
          <a:lstStyle/>
          <a:p>
            <a:fld id="{98DD03DB-7270-430D-AE4B-3CC46B4E8B9F}" type="slidenum">
              <a:rPr lang="en-US" smtClean="0"/>
              <a:t>21</a:t>
            </a:fld>
            <a:endParaRPr lang="en-US"/>
          </a:p>
        </p:txBody>
      </p:sp>
    </p:spTree>
    <p:extLst>
      <p:ext uri="{BB962C8B-B14F-4D97-AF65-F5344CB8AC3E}">
        <p14:creationId xmlns:p14="http://schemas.microsoft.com/office/powerpoint/2010/main" val="41363604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could be many, many</a:t>
            </a:r>
            <a:r>
              <a:rPr lang="en-US" baseline="0" dirty="0"/>
              <a:t> behaviors that constitute pre-suicide attempt conditions or observations.  We can’t possibility list them all.  One worth mentioning is sleep deprivation or sleep disturbance with inability to get or stay asleep.  The risk factor list is long, and growing.  Just remember, suicide occurs in contexts, and knowing the context can help better understand the why behind someone begins to think about suicide as solution.</a:t>
            </a:r>
            <a:endParaRPr lang="en-US" dirty="0"/>
          </a:p>
        </p:txBody>
      </p:sp>
      <p:sp>
        <p:nvSpPr>
          <p:cNvPr id="4" name="Slide Number Placeholder 3"/>
          <p:cNvSpPr>
            <a:spLocks noGrp="1"/>
          </p:cNvSpPr>
          <p:nvPr>
            <p:ph type="sldNum" sz="quarter" idx="10"/>
          </p:nvPr>
        </p:nvSpPr>
        <p:spPr/>
        <p:txBody>
          <a:bodyPr/>
          <a:lstStyle/>
          <a:p>
            <a:fld id="{98DD03DB-7270-430D-AE4B-3CC46B4E8B9F}" type="slidenum">
              <a:rPr lang="en-US" smtClean="0"/>
              <a:t>22</a:t>
            </a:fld>
            <a:endParaRPr lang="en-US"/>
          </a:p>
        </p:txBody>
      </p:sp>
    </p:spTree>
    <p:extLst>
      <p:ext uri="{BB962C8B-B14F-4D97-AF65-F5344CB8AC3E}">
        <p14:creationId xmlns:p14="http://schemas.microsoft.com/office/powerpoint/2010/main" val="20542686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many more situations</a:t>
            </a:r>
            <a:r>
              <a:rPr lang="en-US" baseline="0" dirty="0"/>
              <a:t> that we can list could set in motion thinking about suicide.  These are some of the more obvious.</a:t>
            </a:r>
            <a:endParaRPr lang="en-US" dirty="0"/>
          </a:p>
        </p:txBody>
      </p:sp>
      <p:sp>
        <p:nvSpPr>
          <p:cNvPr id="4" name="Slide Number Placeholder 3"/>
          <p:cNvSpPr>
            <a:spLocks noGrp="1"/>
          </p:cNvSpPr>
          <p:nvPr>
            <p:ph type="sldNum" sz="quarter" idx="10"/>
          </p:nvPr>
        </p:nvSpPr>
        <p:spPr/>
        <p:txBody>
          <a:bodyPr/>
          <a:lstStyle/>
          <a:p>
            <a:fld id="{98DD03DB-7270-430D-AE4B-3CC46B4E8B9F}" type="slidenum">
              <a:rPr lang="en-US" smtClean="0"/>
              <a:t>23</a:t>
            </a:fld>
            <a:endParaRPr lang="en-US"/>
          </a:p>
        </p:txBody>
      </p:sp>
    </p:spTree>
    <p:extLst>
      <p:ext uri="{BB962C8B-B14F-4D97-AF65-F5344CB8AC3E}">
        <p14:creationId xmlns:p14="http://schemas.microsoft.com/office/powerpoint/2010/main" val="24713197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many more situations</a:t>
            </a:r>
            <a:r>
              <a:rPr lang="en-US" baseline="0" dirty="0"/>
              <a:t> that we can list could set in motion thinking about suicide.  These are some of the more obvious.</a:t>
            </a:r>
            <a:endParaRPr lang="en-US" dirty="0"/>
          </a:p>
        </p:txBody>
      </p:sp>
      <p:sp>
        <p:nvSpPr>
          <p:cNvPr id="4" name="Slide Number Placeholder 3"/>
          <p:cNvSpPr>
            <a:spLocks noGrp="1"/>
          </p:cNvSpPr>
          <p:nvPr>
            <p:ph type="sldNum" sz="quarter" idx="10"/>
          </p:nvPr>
        </p:nvSpPr>
        <p:spPr/>
        <p:txBody>
          <a:bodyPr/>
          <a:lstStyle/>
          <a:p>
            <a:fld id="{98DD03DB-7270-430D-AE4B-3CC46B4E8B9F}" type="slidenum">
              <a:rPr lang="en-US" smtClean="0"/>
              <a:t>24</a:t>
            </a:fld>
            <a:endParaRPr lang="en-US"/>
          </a:p>
        </p:txBody>
      </p:sp>
    </p:spTree>
    <p:extLst>
      <p:ext uri="{BB962C8B-B14F-4D97-AF65-F5344CB8AC3E}">
        <p14:creationId xmlns:p14="http://schemas.microsoft.com/office/powerpoint/2010/main" val="31170433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Privacy is a rare commodity</a:t>
            </a:r>
            <a:r>
              <a:rPr lang="en-US" baseline="0" dirty="0"/>
              <a:t> these days.  Thus, getting someone into a private setting is critical to full disclosure of suicidal thoughts, feelings, and plans.  </a:t>
            </a:r>
            <a:endParaRPr lang="en-US" dirty="0"/>
          </a:p>
        </p:txBody>
      </p:sp>
      <p:sp>
        <p:nvSpPr>
          <p:cNvPr id="4" name="Slide Number Placeholder 3"/>
          <p:cNvSpPr>
            <a:spLocks noGrp="1"/>
          </p:cNvSpPr>
          <p:nvPr>
            <p:ph type="sldNum" sz="quarter" idx="10"/>
          </p:nvPr>
        </p:nvSpPr>
        <p:spPr/>
        <p:txBody>
          <a:bodyPr/>
          <a:lstStyle/>
          <a:p>
            <a:fld id="{98DD03DB-7270-430D-AE4B-3CC46B4E8B9F}" type="slidenum">
              <a:rPr lang="en-US" smtClean="0"/>
              <a:t>25</a:t>
            </a:fld>
            <a:endParaRPr lang="en-US"/>
          </a:p>
        </p:txBody>
      </p:sp>
    </p:spTree>
    <p:extLst>
      <p:ext uri="{BB962C8B-B14F-4D97-AF65-F5344CB8AC3E}">
        <p14:creationId xmlns:p14="http://schemas.microsoft.com/office/powerpoint/2010/main" val="25833670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Easy way in to a tough question.</a:t>
            </a:r>
          </a:p>
        </p:txBody>
      </p:sp>
      <p:sp>
        <p:nvSpPr>
          <p:cNvPr id="4" name="Slide Number Placeholder 3"/>
          <p:cNvSpPr>
            <a:spLocks noGrp="1"/>
          </p:cNvSpPr>
          <p:nvPr>
            <p:ph type="sldNum" sz="quarter" idx="10"/>
          </p:nvPr>
        </p:nvSpPr>
        <p:spPr/>
        <p:txBody>
          <a:bodyPr/>
          <a:lstStyle/>
          <a:p>
            <a:fld id="{98DD03DB-7270-430D-AE4B-3CC46B4E8B9F}" type="slidenum">
              <a:rPr lang="en-US" smtClean="0"/>
              <a:t>26</a:t>
            </a:fld>
            <a:endParaRPr lang="en-US"/>
          </a:p>
        </p:txBody>
      </p:sp>
    </p:spTree>
    <p:extLst>
      <p:ext uri="{BB962C8B-B14F-4D97-AF65-F5344CB8AC3E}">
        <p14:creationId xmlns:p14="http://schemas.microsoft.com/office/powerpoint/2010/main" val="3086616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and elaborate if you wish.  Acknowledge fear and anxiety</a:t>
            </a:r>
            <a:r>
              <a:rPr lang="en-US" baseline="0" dirty="0"/>
              <a:t> about asking this more difficult question.</a:t>
            </a:r>
          </a:p>
          <a:p>
            <a:r>
              <a:rPr lang="en-US" dirty="0"/>
              <a:t>MISERABLE – some are sensitive to the use of this word.  In this context, </a:t>
            </a:r>
            <a:r>
              <a:rPr lang="en-US" sz="1200" kern="1200" dirty="0">
                <a:solidFill>
                  <a:schemeClr val="tx1"/>
                </a:solidFill>
                <a:effectLst/>
                <a:latin typeface="+mn-lt"/>
                <a:ea typeface="+mn-ea"/>
                <a:cs typeface="+mn-cs"/>
              </a:rPr>
              <a:t>the gatekeeper is making a judgement on possible affect in a friend. It is a lead into the S question.</a:t>
            </a:r>
            <a:endParaRPr lang="en-US" dirty="0"/>
          </a:p>
        </p:txBody>
      </p:sp>
      <p:sp>
        <p:nvSpPr>
          <p:cNvPr id="4" name="Slide Number Placeholder 3"/>
          <p:cNvSpPr>
            <a:spLocks noGrp="1"/>
          </p:cNvSpPr>
          <p:nvPr>
            <p:ph type="sldNum" sz="quarter" idx="10"/>
          </p:nvPr>
        </p:nvSpPr>
        <p:spPr/>
        <p:txBody>
          <a:bodyPr/>
          <a:lstStyle/>
          <a:p>
            <a:fld id="{98DD03DB-7270-430D-AE4B-3CC46B4E8B9F}" type="slidenum">
              <a:rPr lang="en-US" smtClean="0"/>
              <a:t>27</a:t>
            </a:fld>
            <a:endParaRPr lang="en-US"/>
          </a:p>
        </p:txBody>
      </p:sp>
    </p:spTree>
    <p:extLst>
      <p:ext uri="{BB962C8B-B14F-4D97-AF65-F5344CB8AC3E}">
        <p14:creationId xmlns:p14="http://schemas.microsoft.com/office/powerpoint/2010/main" val="5827993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t>
            </a:r>
            <a:r>
              <a:rPr lang="en-US" baseline="0" dirty="0"/>
              <a:t> never pass judgement on a person thinking about suicide and we never tell them to not tell us the truth.  </a:t>
            </a:r>
            <a:endParaRPr lang="en-US" dirty="0"/>
          </a:p>
        </p:txBody>
      </p:sp>
      <p:sp>
        <p:nvSpPr>
          <p:cNvPr id="4" name="Slide Number Placeholder 3"/>
          <p:cNvSpPr>
            <a:spLocks noGrp="1"/>
          </p:cNvSpPr>
          <p:nvPr>
            <p:ph type="sldNum" sz="quarter" idx="10"/>
          </p:nvPr>
        </p:nvSpPr>
        <p:spPr/>
        <p:txBody>
          <a:bodyPr/>
          <a:lstStyle/>
          <a:p>
            <a:fld id="{98DD03DB-7270-430D-AE4B-3CC46B4E8B9F}" type="slidenum">
              <a:rPr lang="en-US" smtClean="0"/>
              <a:t>28</a:t>
            </a:fld>
            <a:endParaRPr lang="en-US"/>
          </a:p>
        </p:txBody>
      </p:sp>
    </p:spTree>
    <p:extLst>
      <p:ext uri="{BB962C8B-B14F-4D97-AF65-F5344CB8AC3E}">
        <p14:creationId xmlns:p14="http://schemas.microsoft.com/office/powerpoint/2010/main" val="6588530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Active</a:t>
            </a:r>
            <a:r>
              <a:rPr lang="en-US" baseline="0" dirty="0"/>
              <a:t> listening is a defined skill set.  If people don’t know how to do this, training is available online and elsewhere.  It is the most critical of skills to master to help people in distress.</a:t>
            </a:r>
            <a:endParaRPr lang="en-US" dirty="0"/>
          </a:p>
        </p:txBody>
      </p:sp>
      <p:sp>
        <p:nvSpPr>
          <p:cNvPr id="4" name="Slide Number Placeholder 3"/>
          <p:cNvSpPr>
            <a:spLocks noGrp="1"/>
          </p:cNvSpPr>
          <p:nvPr>
            <p:ph type="sldNum" sz="quarter" idx="10"/>
          </p:nvPr>
        </p:nvSpPr>
        <p:spPr/>
        <p:txBody>
          <a:bodyPr/>
          <a:lstStyle/>
          <a:p>
            <a:fld id="{98DD03DB-7270-430D-AE4B-3CC46B4E8B9F}" type="slidenum">
              <a:rPr lang="en-US" smtClean="0"/>
              <a:t>29</a:t>
            </a:fld>
            <a:endParaRPr lang="en-US"/>
          </a:p>
        </p:txBody>
      </p:sp>
    </p:spTree>
    <p:extLst>
      <p:ext uri="{BB962C8B-B14F-4D97-AF65-F5344CB8AC3E}">
        <p14:creationId xmlns:p14="http://schemas.microsoft.com/office/powerpoint/2010/main" val="2617978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only.  Slowly, so the QPR sinks</a:t>
            </a:r>
            <a:r>
              <a:rPr lang="en-US" baseline="0" dirty="0"/>
              <a:t> in.</a:t>
            </a:r>
            <a:endParaRPr lang="en-US" dirty="0"/>
          </a:p>
        </p:txBody>
      </p:sp>
      <p:sp>
        <p:nvSpPr>
          <p:cNvPr id="4" name="Slide Number Placeholder 3"/>
          <p:cNvSpPr>
            <a:spLocks noGrp="1"/>
          </p:cNvSpPr>
          <p:nvPr>
            <p:ph type="sldNum" sz="quarter" idx="10"/>
          </p:nvPr>
        </p:nvSpPr>
        <p:spPr/>
        <p:txBody>
          <a:bodyPr/>
          <a:lstStyle/>
          <a:p>
            <a:fld id="{98DD03DB-7270-430D-AE4B-3CC46B4E8B9F}" type="slidenum">
              <a:rPr lang="en-US" smtClean="0"/>
              <a:t>2</a:t>
            </a:fld>
            <a:endParaRPr lang="en-US"/>
          </a:p>
        </p:txBody>
      </p:sp>
    </p:spTree>
    <p:extLst>
      <p:ext uri="{BB962C8B-B14F-4D97-AF65-F5344CB8AC3E}">
        <p14:creationId xmlns:p14="http://schemas.microsoft.com/office/powerpoint/2010/main" val="30825792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note; “Will you promise me not to kill yourself until we have found help?” is NOT a no-suicide</a:t>
            </a:r>
            <a:r>
              <a:rPr lang="en-US" baseline="0" dirty="0"/>
              <a:t> contract historically used by health professionals.  No-suicide contracts have been found to be ineffective in preventing suicide attempts and deaths by suicide.  Friends, co-workers, and family members ask for and make promises to each other routinely to assure a behavioral commitment to some future action.  For example, “Will you promise to go to church with me this weekend?”  is not a contract to go church; it is an ask for a pledge of commitment to do something into the future. Contracts have specific duties and obligations specified in the language of the contract.  Promises to do. Do we have research to support this position?  No.  But we all have experiences with making and keeping promises. </a:t>
            </a:r>
          </a:p>
        </p:txBody>
      </p:sp>
      <p:sp>
        <p:nvSpPr>
          <p:cNvPr id="4" name="Slide Number Placeholder 3"/>
          <p:cNvSpPr>
            <a:spLocks noGrp="1"/>
          </p:cNvSpPr>
          <p:nvPr>
            <p:ph type="sldNum" sz="quarter" idx="10"/>
          </p:nvPr>
        </p:nvSpPr>
        <p:spPr/>
        <p:txBody>
          <a:bodyPr/>
          <a:lstStyle/>
          <a:p>
            <a:fld id="{98DD03DB-7270-430D-AE4B-3CC46B4E8B9F}" type="slidenum">
              <a:rPr lang="en-US" smtClean="0"/>
              <a:t>30</a:t>
            </a:fld>
            <a:endParaRPr lang="en-US"/>
          </a:p>
        </p:txBody>
      </p:sp>
    </p:spTree>
    <p:extLst>
      <p:ext uri="{BB962C8B-B14F-4D97-AF65-F5344CB8AC3E}">
        <p14:creationId xmlns:p14="http://schemas.microsoft.com/office/powerpoint/2010/main" val="31067958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not always possible to get a referral to a professional.  There are places in</a:t>
            </a:r>
            <a:r>
              <a:rPr lang="en-US" baseline="0" dirty="0"/>
              <a:t> the world where a professional referral is simply not available, or the person will simply never go to a mental health or other professional.  This is where you will have to be creative.  In every culture, every village, every social system there are “go to” people who may be able to help someone in severe distress.  Clergy can do wonders here, and they are much more available that mental health professionals. </a:t>
            </a:r>
            <a:endParaRPr lang="en-US" dirty="0"/>
          </a:p>
        </p:txBody>
      </p:sp>
      <p:sp>
        <p:nvSpPr>
          <p:cNvPr id="4" name="Slide Number Placeholder 3"/>
          <p:cNvSpPr>
            <a:spLocks noGrp="1"/>
          </p:cNvSpPr>
          <p:nvPr>
            <p:ph type="sldNum" sz="quarter" idx="10"/>
          </p:nvPr>
        </p:nvSpPr>
        <p:spPr/>
        <p:txBody>
          <a:bodyPr/>
          <a:lstStyle/>
          <a:p>
            <a:fld id="{98DD03DB-7270-430D-AE4B-3CC46B4E8B9F}" type="slidenum">
              <a:rPr lang="en-US" smtClean="0"/>
              <a:t>32</a:t>
            </a:fld>
            <a:endParaRPr lang="en-US"/>
          </a:p>
        </p:txBody>
      </p:sp>
    </p:spTree>
    <p:extLst>
      <p:ext uri="{BB962C8B-B14F-4D97-AF65-F5344CB8AC3E}">
        <p14:creationId xmlns:p14="http://schemas.microsoft.com/office/powerpoint/2010/main" val="12276321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Encourage gatekeepers</a:t>
            </a:r>
            <a:r>
              <a:rPr lang="en-US" baseline="0" dirty="0"/>
              <a:t> to step up and take charge if need be.  They need to be encouraged to be bold.  Lives are stake.</a:t>
            </a:r>
            <a:endParaRPr lang="en-US" dirty="0"/>
          </a:p>
        </p:txBody>
      </p:sp>
      <p:sp>
        <p:nvSpPr>
          <p:cNvPr id="4" name="Slide Number Placeholder 3"/>
          <p:cNvSpPr>
            <a:spLocks noGrp="1"/>
          </p:cNvSpPr>
          <p:nvPr>
            <p:ph type="sldNum" sz="quarter" idx="10"/>
          </p:nvPr>
        </p:nvSpPr>
        <p:spPr/>
        <p:txBody>
          <a:bodyPr/>
          <a:lstStyle/>
          <a:p>
            <a:fld id="{98DD03DB-7270-430D-AE4B-3CC46B4E8B9F}" type="slidenum">
              <a:rPr lang="en-US" smtClean="0"/>
              <a:t>33</a:t>
            </a:fld>
            <a:endParaRPr lang="en-US"/>
          </a:p>
        </p:txBody>
      </p:sp>
    </p:spTree>
    <p:extLst>
      <p:ext uri="{BB962C8B-B14F-4D97-AF65-F5344CB8AC3E}">
        <p14:creationId xmlns:p14="http://schemas.microsoft.com/office/powerpoint/2010/main" val="26593494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a:t>
            </a:r>
            <a:r>
              <a:rPr lang="en-US" baseline="0" dirty="0"/>
              <a:t> done here.  Ask for questions.  Be the last one to leave the room.  </a:t>
            </a:r>
            <a:endParaRPr lang="en-US" dirty="0"/>
          </a:p>
        </p:txBody>
      </p:sp>
      <p:sp>
        <p:nvSpPr>
          <p:cNvPr id="4" name="Slide Number Placeholder 3"/>
          <p:cNvSpPr>
            <a:spLocks noGrp="1"/>
          </p:cNvSpPr>
          <p:nvPr>
            <p:ph type="sldNum" sz="quarter" idx="10"/>
          </p:nvPr>
        </p:nvSpPr>
        <p:spPr/>
        <p:txBody>
          <a:bodyPr/>
          <a:lstStyle/>
          <a:p>
            <a:fld id="{98DD03DB-7270-430D-AE4B-3CC46B4E8B9F}" type="slidenum">
              <a:rPr lang="en-US" smtClean="0"/>
              <a:t>35</a:t>
            </a:fld>
            <a:endParaRPr lang="en-US"/>
          </a:p>
        </p:txBody>
      </p:sp>
    </p:spTree>
    <p:extLst>
      <p:ext uri="{BB962C8B-B14F-4D97-AF65-F5344CB8AC3E}">
        <p14:creationId xmlns:p14="http://schemas.microsoft.com/office/powerpoint/2010/main" val="3017343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QPR</a:t>
            </a:r>
            <a:r>
              <a:rPr lang="en-US" baseline="0" dirty="0"/>
              <a:t> is not treatment.  If questions come about liability for using the intervention, say “More than 3 million people have been trained over the past two decades with no report of incidents or lawsuits.”  Good Samaritan laws appear to be protect gatekeepers who intervene in an attempt to save a life.</a:t>
            </a:r>
            <a:endParaRPr lang="en-US" dirty="0"/>
          </a:p>
        </p:txBody>
      </p:sp>
      <p:sp>
        <p:nvSpPr>
          <p:cNvPr id="4" name="Slide Number Placeholder 3"/>
          <p:cNvSpPr>
            <a:spLocks noGrp="1"/>
          </p:cNvSpPr>
          <p:nvPr>
            <p:ph type="sldNum" sz="quarter" idx="10"/>
          </p:nvPr>
        </p:nvSpPr>
        <p:spPr/>
        <p:txBody>
          <a:bodyPr/>
          <a:lstStyle/>
          <a:p>
            <a:fld id="{98DD03DB-7270-430D-AE4B-3CC46B4E8B9F}" type="slidenum">
              <a:rPr lang="en-US" smtClean="0"/>
              <a:t>5</a:t>
            </a:fld>
            <a:endParaRPr lang="en-US"/>
          </a:p>
        </p:txBody>
      </p:sp>
    </p:spTree>
    <p:extLst>
      <p:ext uri="{BB962C8B-B14F-4D97-AF65-F5344CB8AC3E}">
        <p14:creationId xmlns:p14="http://schemas.microsoft.com/office/powerpoint/2010/main" val="2129808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98DD03DB-7270-430D-AE4B-3CC46B4E8B9F}" type="slidenum">
              <a:rPr lang="en-US" smtClean="0"/>
              <a:t>13</a:t>
            </a:fld>
            <a:endParaRPr lang="en-US"/>
          </a:p>
        </p:txBody>
      </p:sp>
    </p:spTree>
    <p:extLst>
      <p:ext uri="{BB962C8B-B14F-4D97-AF65-F5344CB8AC3E}">
        <p14:creationId xmlns:p14="http://schemas.microsoft.com/office/powerpoint/2010/main" val="2949003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98DD03DB-7270-430D-AE4B-3CC46B4E8B9F}" type="slidenum">
              <a:rPr lang="en-US" smtClean="0"/>
              <a:t>14</a:t>
            </a:fld>
            <a:endParaRPr lang="en-US"/>
          </a:p>
        </p:txBody>
      </p:sp>
    </p:spTree>
    <p:extLst>
      <p:ext uri="{BB962C8B-B14F-4D97-AF65-F5344CB8AC3E}">
        <p14:creationId xmlns:p14="http://schemas.microsoft.com/office/powerpoint/2010/main" val="1915779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more myths and facts about suicide than these.  But these have been chosen as effective in combating many pre-existing</a:t>
            </a:r>
            <a:r>
              <a:rPr lang="en-US" baseline="0" dirty="0"/>
              <a:t> false beliefs.</a:t>
            </a:r>
            <a:br>
              <a:rPr lang="en-US" baseline="0" dirty="0"/>
            </a:br>
            <a:r>
              <a:rPr lang="en-US" baseline="0" dirty="0"/>
              <a:t>Regarding Fact:  If people in a crisis get the help they need, they will probably never be suicidal again.  </a:t>
            </a:r>
            <a:r>
              <a:rPr lang="en-US" sz="1200" b="1" kern="1200" dirty="0">
                <a:solidFill>
                  <a:schemeClr val="tx1"/>
                </a:solidFill>
                <a:effectLst/>
                <a:latin typeface="+mn-lt"/>
                <a:ea typeface="+mn-ea"/>
                <a:cs typeface="+mn-cs"/>
              </a:rPr>
              <a:t>The belief that something is inevitable discourages taking any action, and only positive action can prevent suicide. </a:t>
            </a:r>
            <a:endParaRPr lang="en-US" b="1" dirty="0"/>
          </a:p>
        </p:txBody>
      </p:sp>
      <p:sp>
        <p:nvSpPr>
          <p:cNvPr id="4" name="Slide Number Placeholder 3"/>
          <p:cNvSpPr>
            <a:spLocks noGrp="1"/>
          </p:cNvSpPr>
          <p:nvPr>
            <p:ph type="sldNum" sz="quarter" idx="10"/>
          </p:nvPr>
        </p:nvSpPr>
        <p:spPr/>
        <p:txBody>
          <a:bodyPr/>
          <a:lstStyle/>
          <a:p>
            <a:fld id="{98DD03DB-7270-430D-AE4B-3CC46B4E8B9F}" type="slidenum">
              <a:rPr lang="en-US" smtClean="0"/>
              <a:t>15</a:t>
            </a:fld>
            <a:endParaRPr lang="en-US"/>
          </a:p>
        </p:txBody>
      </p:sp>
    </p:spTree>
    <p:extLst>
      <p:ext uri="{BB962C8B-B14F-4D97-AF65-F5344CB8AC3E}">
        <p14:creationId xmlns:p14="http://schemas.microsoft.com/office/powerpoint/2010/main" val="21344670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Preventing</a:t>
            </a:r>
            <a:r>
              <a:rPr lang="en-US" baseline="0" dirty="0"/>
              <a:t> a suicide attempt is as good an outcome as we can hope for because we don’t know if a suicide attempt will lead to death.  The method or means used in a suicide attempt will have a bearing on whether the outcome is fatal or not. </a:t>
            </a:r>
            <a:endParaRPr lang="en-US" dirty="0"/>
          </a:p>
        </p:txBody>
      </p:sp>
      <p:sp>
        <p:nvSpPr>
          <p:cNvPr id="4" name="Slide Number Placeholder 3"/>
          <p:cNvSpPr>
            <a:spLocks noGrp="1"/>
          </p:cNvSpPr>
          <p:nvPr>
            <p:ph type="sldNum" sz="quarter" idx="10"/>
          </p:nvPr>
        </p:nvSpPr>
        <p:spPr/>
        <p:txBody>
          <a:bodyPr/>
          <a:lstStyle/>
          <a:p>
            <a:fld id="{98DD03DB-7270-430D-AE4B-3CC46B4E8B9F}" type="slidenum">
              <a:rPr lang="en-US" smtClean="0"/>
              <a:t>16</a:t>
            </a:fld>
            <a:endParaRPr lang="en-US"/>
          </a:p>
        </p:txBody>
      </p:sp>
    </p:spTree>
    <p:extLst>
      <p:ext uri="{BB962C8B-B14F-4D97-AF65-F5344CB8AC3E}">
        <p14:creationId xmlns:p14="http://schemas.microsoft.com/office/powerpoint/2010/main" val="2943368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t>
            </a:r>
            <a:r>
              <a:rPr lang="en-US" baseline="0" dirty="0"/>
              <a:t> use the word “clues” because many people communicating their desire to attempt suicide use hints and oblique language (or discoverable clues) about their intentions. Suicide warning signs may be sent to multiple people in the person’s social network, to only a few, perhaps to only one person, or even no one.  Research on this question is ongoing and many questions cannot be answered with any accuracy.</a:t>
            </a:r>
            <a:endParaRPr lang="en-US" dirty="0"/>
          </a:p>
        </p:txBody>
      </p:sp>
      <p:sp>
        <p:nvSpPr>
          <p:cNvPr id="4" name="Slide Number Placeholder 3"/>
          <p:cNvSpPr>
            <a:spLocks noGrp="1"/>
          </p:cNvSpPr>
          <p:nvPr>
            <p:ph type="sldNum" sz="quarter" idx="10"/>
          </p:nvPr>
        </p:nvSpPr>
        <p:spPr/>
        <p:txBody>
          <a:bodyPr/>
          <a:lstStyle/>
          <a:p>
            <a:fld id="{98DD03DB-7270-430D-AE4B-3CC46B4E8B9F}" type="slidenum">
              <a:rPr lang="en-US" smtClean="0"/>
              <a:t>18</a:t>
            </a:fld>
            <a:endParaRPr lang="en-US"/>
          </a:p>
        </p:txBody>
      </p:sp>
    </p:spTree>
    <p:extLst>
      <p:ext uri="{BB962C8B-B14F-4D97-AF65-F5344CB8AC3E}">
        <p14:creationId xmlns:p14="http://schemas.microsoft.com/office/powerpoint/2010/main" val="22824779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verbatim</a:t>
            </a:r>
            <a:r>
              <a:rPr lang="en-US" baseline="0" dirty="0"/>
              <a:t> quotes (with the last one to be left open for insertion of a risk of some kind) were made by people who went on to die by suicide.  Thus, the word “commit” as used here, is from a deceased person who spoke of suicide using this choice words.   The preferred term to describe suicide death is now, “died by suicide.”</a:t>
            </a:r>
            <a:endParaRPr lang="en-US" dirty="0"/>
          </a:p>
        </p:txBody>
      </p:sp>
      <p:sp>
        <p:nvSpPr>
          <p:cNvPr id="4" name="Slide Number Placeholder 3"/>
          <p:cNvSpPr>
            <a:spLocks noGrp="1"/>
          </p:cNvSpPr>
          <p:nvPr>
            <p:ph type="sldNum" sz="quarter" idx="10"/>
          </p:nvPr>
        </p:nvSpPr>
        <p:spPr/>
        <p:txBody>
          <a:bodyPr/>
          <a:lstStyle/>
          <a:p>
            <a:fld id="{98DD03DB-7270-430D-AE4B-3CC46B4E8B9F}" type="slidenum">
              <a:rPr lang="en-US" smtClean="0"/>
              <a:t>19</a:t>
            </a:fld>
            <a:endParaRPr lang="en-US"/>
          </a:p>
        </p:txBody>
      </p:sp>
    </p:spTree>
    <p:extLst>
      <p:ext uri="{BB962C8B-B14F-4D97-AF65-F5344CB8AC3E}">
        <p14:creationId xmlns:p14="http://schemas.microsoft.com/office/powerpoint/2010/main" val="842308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AC52B1E-EFC4-4960-AD38-BC7DE8D241A3}"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4F7FA-6721-42C0-B392-40AA59D61C85}" type="slidenum">
              <a:rPr lang="en-US" smtClean="0"/>
              <a:t>‹#›</a:t>
            </a:fld>
            <a:endParaRPr lang="en-US"/>
          </a:p>
        </p:txBody>
      </p:sp>
    </p:spTree>
    <p:extLst>
      <p:ext uri="{BB962C8B-B14F-4D97-AF65-F5344CB8AC3E}">
        <p14:creationId xmlns:p14="http://schemas.microsoft.com/office/powerpoint/2010/main" val="2387298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C52B1E-EFC4-4960-AD38-BC7DE8D241A3}"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4F7FA-6721-42C0-B392-40AA59D61C85}" type="slidenum">
              <a:rPr lang="en-US" smtClean="0"/>
              <a:t>‹#›</a:t>
            </a:fld>
            <a:endParaRPr lang="en-US"/>
          </a:p>
        </p:txBody>
      </p:sp>
    </p:spTree>
    <p:extLst>
      <p:ext uri="{BB962C8B-B14F-4D97-AF65-F5344CB8AC3E}">
        <p14:creationId xmlns:p14="http://schemas.microsoft.com/office/powerpoint/2010/main" val="2888317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C52B1E-EFC4-4960-AD38-BC7DE8D241A3}"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4F7FA-6721-42C0-B392-40AA59D61C85}" type="slidenum">
              <a:rPr lang="en-US" smtClean="0"/>
              <a:t>‹#›</a:t>
            </a:fld>
            <a:endParaRPr lang="en-US"/>
          </a:p>
        </p:txBody>
      </p:sp>
    </p:spTree>
    <p:extLst>
      <p:ext uri="{BB962C8B-B14F-4D97-AF65-F5344CB8AC3E}">
        <p14:creationId xmlns:p14="http://schemas.microsoft.com/office/powerpoint/2010/main" val="1645931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C52B1E-EFC4-4960-AD38-BC7DE8D241A3}"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4F7FA-6721-42C0-B392-40AA59D61C85}" type="slidenum">
              <a:rPr lang="en-US" smtClean="0"/>
              <a:t>‹#›</a:t>
            </a:fld>
            <a:endParaRPr lang="en-US"/>
          </a:p>
        </p:txBody>
      </p:sp>
    </p:spTree>
    <p:extLst>
      <p:ext uri="{BB962C8B-B14F-4D97-AF65-F5344CB8AC3E}">
        <p14:creationId xmlns:p14="http://schemas.microsoft.com/office/powerpoint/2010/main" val="391502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AC52B1E-EFC4-4960-AD38-BC7DE8D241A3}"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4F7FA-6721-42C0-B392-40AA59D61C85}" type="slidenum">
              <a:rPr lang="en-US" smtClean="0"/>
              <a:t>‹#›</a:t>
            </a:fld>
            <a:endParaRPr lang="en-US"/>
          </a:p>
        </p:txBody>
      </p:sp>
    </p:spTree>
    <p:extLst>
      <p:ext uri="{BB962C8B-B14F-4D97-AF65-F5344CB8AC3E}">
        <p14:creationId xmlns:p14="http://schemas.microsoft.com/office/powerpoint/2010/main" val="3033819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C52B1E-EFC4-4960-AD38-BC7DE8D241A3}" type="datetimeFigureOut">
              <a:rPr lang="en-US" smtClean="0"/>
              <a:t>10/13/2021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4F7FA-6721-42C0-B392-40AA59D61C85}" type="slidenum">
              <a:rPr lang="en-US" smtClean="0"/>
              <a:t>‹#›</a:t>
            </a:fld>
            <a:endParaRPr lang="en-US"/>
          </a:p>
        </p:txBody>
      </p:sp>
    </p:spTree>
    <p:extLst>
      <p:ext uri="{BB962C8B-B14F-4D97-AF65-F5344CB8AC3E}">
        <p14:creationId xmlns:p14="http://schemas.microsoft.com/office/powerpoint/2010/main" val="2126912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AC52B1E-EFC4-4960-AD38-BC7DE8D241A3}" type="datetimeFigureOut">
              <a:rPr lang="en-US" smtClean="0"/>
              <a:t>10/13/2021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C4F7FA-6721-42C0-B392-40AA59D61C85}" type="slidenum">
              <a:rPr lang="en-US" smtClean="0"/>
              <a:t>‹#›</a:t>
            </a:fld>
            <a:endParaRPr lang="en-US"/>
          </a:p>
        </p:txBody>
      </p:sp>
    </p:spTree>
    <p:extLst>
      <p:ext uri="{BB962C8B-B14F-4D97-AF65-F5344CB8AC3E}">
        <p14:creationId xmlns:p14="http://schemas.microsoft.com/office/powerpoint/2010/main" val="4255927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AC52B1E-EFC4-4960-AD38-BC7DE8D241A3}" type="datetimeFigureOut">
              <a:rPr lang="en-US" smtClean="0"/>
              <a:t>10/13/2021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C4F7FA-6721-42C0-B392-40AA59D61C85}" type="slidenum">
              <a:rPr lang="en-US" smtClean="0"/>
              <a:t>‹#›</a:t>
            </a:fld>
            <a:endParaRPr lang="en-US"/>
          </a:p>
        </p:txBody>
      </p:sp>
    </p:spTree>
    <p:extLst>
      <p:ext uri="{BB962C8B-B14F-4D97-AF65-F5344CB8AC3E}">
        <p14:creationId xmlns:p14="http://schemas.microsoft.com/office/powerpoint/2010/main" val="784960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C52B1E-EFC4-4960-AD38-BC7DE8D241A3}" type="datetimeFigureOut">
              <a:rPr lang="en-US" smtClean="0"/>
              <a:t>10/13/2021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C4F7FA-6721-42C0-B392-40AA59D61C85}" type="slidenum">
              <a:rPr lang="en-US" smtClean="0"/>
              <a:t>‹#›</a:t>
            </a:fld>
            <a:endParaRPr lang="en-US"/>
          </a:p>
        </p:txBody>
      </p:sp>
    </p:spTree>
    <p:extLst>
      <p:ext uri="{BB962C8B-B14F-4D97-AF65-F5344CB8AC3E}">
        <p14:creationId xmlns:p14="http://schemas.microsoft.com/office/powerpoint/2010/main" val="1788277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C52B1E-EFC4-4960-AD38-BC7DE8D241A3}" type="datetimeFigureOut">
              <a:rPr lang="en-US" smtClean="0"/>
              <a:t>10/13/2021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4F7FA-6721-42C0-B392-40AA59D61C85}" type="slidenum">
              <a:rPr lang="en-US" smtClean="0"/>
              <a:t>‹#›</a:t>
            </a:fld>
            <a:endParaRPr lang="en-US"/>
          </a:p>
        </p:txBody>
      </p:sp>
    </p:spTree>
    <p:extLst>
      <p:ext uri="{BB962C8B-B14F-4D97-AF65-F5344CB8AC3E}">
        <p14:creationId xmlns:p14="http://schemas.microsoft.com/office/powerpoint/2010/main" val="2449711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C52B1E-EFC4-4960-AD38-BC7DE8D241A3}" type="datetimeFigureOut">
              <a:rPr lang="en-US" smtClean="0"/>
              <a:t>10/13/2021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4F7FA-6721-42C0-B392-40AA59D61C85}" type="slidenum">
              <a:rPr lang="en-US" smtClean="0"/>
              <a:t>‹#›</a:t>
            </a:fld>
            <a:endParaRPr lang="en-US"/>
          </a:p>
        </p:txBody>
      </p:sp>
    </p:spTree>
    <p:extLst>
      <p:ext uri="{BB962C8B-B14F-4D97-AF65-F5344CB8AC3E}">
        <p14:creationId xmlns:p14="http://schemas.microsoft.com/office/powerpoint/2010/main" val="3902872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C52B1E-EFC4-4960-AD38-BC7DE8D241A3}" type="datetimeFigureOut">
              <a:rPr lang="en-US" smtClean="0"/>
              <a:t>10/13/2021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C4F7FA-6721-42C0-B392-40AA59D61C85}" type="slidenum">
              <a:rPr lang="en-US" smtClean="0"/>
              <a:t>‹#›</a:t>
            </a:fld>
            <a:endParaRPr lang="en-US"/>
          </a:p>
        </p:txBody>
      </p:sp>
    </p:spTree>
    <p:extLst>
      <p:ext uri="{BB962C8B-B14F-4D97-AF65-F5344CB8AC3E}">
        <p14:creationId xmlns:p14="http://schemas.microsoft.com/office/powerpoint/2010/main" val="14225176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eur03.safelinks.protection.outlook.com/?url=https%3A%2F%2Fdrive.google.com%2Ffile%2Fd%2F19zGbeh7-Z7PqUoi9UXCGLi0LJXbpQUhe%2Fview%3Fusp%3Ddrivesdk&amp;data=04%7C01%7Cmaxine%40lecheile.ie%7Ce6734dae35314e5efebb08d98e3a0733%7C2674119e7127420fb2ed90c01bd342eb%7C0%7C0%7C637697202146010848%7CUnknown%7CTWFpbGZsb3d8eyJWIjoiMC4wLjAwMDAiLCJQIjoiV2luMzIiLCJBTiI6Ik1haWwiLCJXVCI6Mn0%3D%7C1000&amp;sdata=rSwD61Bv0FgKlEHFYuvk03TX9Aj3EbF5f0vgEsIYgaw%3D&amp;reserved=0"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948033" y="4908323"/>
            <a:ext cx="6365966" cy="551951"/>
          </a:xfrm>
        </p:spPr>
        <p:txBody>
          <a:bodyPr>
            <a:noAutofit/>
          </a:bodyPr>
          <a:lstStyle/>
          <a:p>
            <a:r>
              <a:rPr lang="en-US" sz="3600" dirty="0">
                <a:solidFill>
                  <a:schemeClr val="tx2"/>
                </a:solidFill>
                <a:latin typeface="Avenir Next Demi Bold" panose="020B0703020202020204" pitchFamily="34" charset="0"/>
              </a:rPr>
              <a:t>Ask A Question, Save A Life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247" y="322683"/>
            <a:ext cx="5715000" cy="528637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74480" y="82671"/>
            <a:ext cx="2743200" cy="2056320"/>
          </a:xfrm>
          <a:prstGeom prst="rect">
            <a:avLst/>
          </a:prstGeom>
        </p:spPr>
      </p:pic>
    </p:spTree>
    <p:extLst>
      <p:ext uri="{BB962C8B-B14F-4D97-AF65-F5344CB8AC3E}">
        <p14:creationId xmlns:p14="http://schemas.microsoft.com/office/powerpoint/2010/main" val="21945254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2E4B0-787E-4B65-A94C-DE786CCD82E1}"/>
              </a:ext>
            </a:extLst>
          </p:cNvPr>
          <p:cNvSpPr>
            <a:spLocks noGrp="1"/>
          </p:cNvSpPr>
          <p:nvPr>
            <p:ph type="title"/>
          </p:nvPr>
        </p:nvSpPr>
        <p:spPr>
          <a:xfrm>
            <a:off x="166470" y="258818"/>
            <a:ext cx="11645702" cy="595530"/>
          </a:xfrm>
        </p:spPr>
        <p:txBody>
          <a:bodyPr>
            <a:noAutofit/>
          </a:bodyPr>
          <a:lstStyle/>
          <a:p>
            <a:r>
              <a:rPr lang="en-IE" sz="4000" b="1" dirty="0"/>
              <a:t>Limerick Self-harm &amp; Attempted Suicide Statistics (2018):</a:t>
            </a:r>
          </a:p>
        </p:txBody>
      </p:sp>
      <p:sp>
        <p:nvSpPr>
          <p:cNvPr id="3" name="Content Placeholder 2">
            <a:extLst>
              <a:ext uri="{FF2B5EF4-FFF2-40B4-BE49-F238E27FC236}">
                <a16:creationId xmlns:a16="http://schemas.microsoft.com/office/drawing/2014/main" id="{58E6D9C1-2036-4323-B659-DA6B54B6086C}"/>
              </a:ext>
            </a:extLst>
          </p:cNvPr>
          <p:cNvSpPr>
            <a:spLocks noGrp="1"/>
          </p:cNvSpPr>
          <p:nvPr>
            <p:ph sz="half" idx="1"/>
          </p:nvPr>
        </p:nvSpPr>
        <p:spPr>
          <a:xfrm>
            <a:off x="838200" y="1825625"/>
            <a:ext cx="4282440" cy="4351338"/>
          </a:xfrm>
        </p:spPr>
        <p:txBody>
          <a:bodyPr/>
          <a:lstStyle/>
          <a:p>
            <a:pPr marL="0" indent="0">
              <a:buNone/>
            </a:pPr>
            <a:endParaRPr lang="en-IE" dirty="0"/>
          </a:p>
        </p:txBody>
      </p:sp>
      <p:pic>
        <p:nvPicPr>
          <p:cNvPr id="8" name="Content Placeholder 7" descr="A screenshot of a cell phone&#10;&#10;Description automatically generated">
            <a:extLst>
              <a:ext uri="{FF2B5EF4-FFF2-40B4-BE49-F238E27FC236}">
                <a16:creationId xmlns:a16="http://schemas.microsoft.com/office/drawing/2014/main" id="{2A69EBAD-A05F-46DA-A371-DDDED6AF025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66470" y="1216620"/>
            <a:ext cx="5359790" cy="4689242"/>
          </a:xfrm>
        </p:spPr>
      </p:pic>
      <p:sp>
        <p:nvSpPr>
          <p:cNvPr id="15" name="TextBox 14">
            <a:extLst>
              <a:ext uri="{FF2B5EF4-FFF2-40B4-BE49-F238E27FC236}">
                <a16:creationId xmlns:a16="http://schemas.microsoft.com/office/drawing/2014/main" id="{D78A2F29-D4D2-4AB3-89AF-2508FE45CFB5}"/>
              </a:ext>
            </a:extLst>
          </p:cNvPr>
          <p:cNvSpPr txBox="1"/>
          <p:nvPr/>
        </p:nvSpPr>
        <p:spPr>
          <a:xfrm flipH="1">
            <a:off x="5500468" y="1363960"/>
            <a:ext cx="6311704" cy="461665"/>
          </a:xfrm>
          <a:prstGeom prst="rect">
            <a:avLst/>
          </a:prstGeom>
          <a:noFill/>
        </p:spPr>
        <p:txBody>
          <a:bodyPr wrap="square" rtlCol="0">
            <a:spAutoFit/>
          </a:bodyPr>
          <a:lstStyle/>
          <a:p>
            <a:r>
              <a:rPr lang="en-IE" sz="2400" b="1" dirty="0"/>
              <a:t>Limerick has nearly twice the National Average</a:t>
            </a:r>
          </a:p>
        </p:txBody>
      </p:sp>
      <p:sp>
        <p:nvSpPr>
          <p:cNvPr id="17" name="Oval 16">
            <a:extLst>
              <a:ext uri="{FF2B5EF4-FFF2-40B4-BE49-F238E27FC236}">
                <a16:creationId xmlns:a16="http://schemas.microsoft.com/office/drawing/2014/main" id="{E234E802-AD4C-4009-A0B2-5C65163C95BC}"/>
              </a:ext>
            </a:extLst>
          </p:cNvPr>
          <p:cNvSpPr/>
          <p:nvPr/>
        </p:nvSpPr>
        <p:spPr>
          <a:xfrm>
            <a:off x="6691535" y="2335237"/>
            <a:ext cx="4267198" cy="3158803"/>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8" name="Rectangle 17">
            <a:extLst>
              <a:ext uri="{FF2B5EF4-FFF2-40B4-BE49-F238E27FC236}">
                <a16:creationId xmlns:a16="http://schemas.microsoft.com/office/drawing/2014/main" id="{2740BEDD-BF32-45DE-9758-CD3C92727813}"/>
              </a:ext>
            </a:extLst>
          </p:cNvPr>
          <p:cNvSpPr/>
          <p:nvPr/>
        </p:nvSpPr>
        <p:spPr>
          <a:xfrm>
            <a:off x="6311707" y="2556794"/>
            <a:ext cx="4858041" cy="2677656"/>
          </a:xfrm>
          <a:prstGeom prst="rect">
            <a:avLst/>
          </a:prstGeom>
          <a:noFill/>
        </p:spPr>
        <p:txBody>
          <a:bodyPr wrap="square" lIns="91440" tIns="45720" rIns="91440" bIns="45720">
            <a:spAutoFit/>
          </a:bodyPr>
          <a:lstStyle/>
          <a:p>
            <a:pPr algn="ctr"/>
            <a:r>
              <a:rPr lang="en-US" sz="2400" b="1" spc="50" dirty="0">
                <a:ln w="9525" cmpd="sng">
                  <a:solidFill>
                    <a:schemeClr val="accent1"/>
                  </a:solidFill>
                  <a:prstDash val="solid"/>
                </a:ln>
                <a:solidFill>
                  <a:srgbClr val="70AD47">
                    <a:tint val="1000"/>
                  </a:srgbClr>
                </a:solidFill>
                <a:effectLst>
                  <a:glow rad="38100">
                    <a:schemeClr val="accent1">
                      <a:alpha val="40000"/>
                    </a:schemeClr>
                  </a:glow>
                </a:effectLst>
              </a:rPr>
              <a:t>    Limerick also had</a:t>
            </a:r>
          </a:p>
          <a:p>
            <a:pPr algn="ctr"/>
            <a:r>
              <a:rPr lang="en-US" sz="2400" b="1" spc="50" dirty="0">
                <a:ln w="9525" cmpd="sng">
                  <a:solidFill>
                    <a:schemeClr val="accent1"/>
                  </a:solidFill>
                  <a:prstDash val="solid"/>
                </a:ln>
                <a:solidFill>
                  <a:srgbClr val="70AD47">
                    <a:tint val="1000"/>
                  </a:srgbClr>
                </a:solidFill>
                <a:effectLst>
                  <a:glow rad="38100">
                    <a:schemeClr val="accent1">
                      <a:alpha val="40000"/>
                    </a:schemeClr>
                  </a:glow>
                </a:effectLst>
              </a:rPr>
              <a:t>the highest discharge rate </a:t>
            </a:r>
          </a:p>
          <a:p>
            <a:pPr algn="ctr"/>
            <a:r>
              <a:rPr lang="en-US" sz="2400" b="1" spc="50" dirty="0">
                <a:ln w="9525" cmpd="sng">
                  <a:solidFill>
                    <a:schemeClr val="accent1"/>
                  </a:solidFill>
                  <a:prstDash val="solid"/>
                </a:ln>
                <a:solidFill>
                  <a:srgbClr val="70AD47">
                    <a:tint val="1000"/>
                  </a:srgbClr>
                </a:solidFill>
                <a:effectLst>
                  <a:glow rad="38100">
                    <a:schemeClr val="accent1">
                      <a:alpha val="40000"/>
                    </a:schemeClr>
                  </a:glow>
                </a:effectLst>
              </a:rPr>
              <a:t>  after a self-harm presentation </a:t>
            </a:r>
          </a:p>
          <a:p>
            <a:pPr algn="ctr"/>
            <a:r>
              <a:rPr lang="en-US" sz="2400" b="1" spc="50" dirty="0">
                <a:ln w="9525" cmpd="sng">
                  <a:solidFill>
                    <a:schemeClr val="accent1"/>
                  </a:solidFill>
                  <a:prstDash val="solid"/>
                </a:ln>
                <a:solidFill>
                  <a:srgbClr val="70AD47">
                    <a:tint val="1000"/>
                  </a:srgbClr>
                </a:solidFill>
                <a:effectLst>
                  <a:glow rad="38100">
                    <a:schemeClr val="accent1">
                      <a:alpha val="40000"/>
                    </a:schemeClr>
                  </a:glow>
                </a:effectLst>
              </a:rPr>
              <a:t>of 72%! </a:t>
            </a:r>
          </a:p>
          <a:p>
            <a:pPr algn="ctr"/>
            <a:r>
              <a:rPr lang="en-US" sz="2400" b="1" spc="50" dirty="0">
                <a:ln w="9525" cmpd="sng">
                  <a:solidFill>
                    <a:schemeClr val="accent1"/>
                  </a:solidFill>
                  <a:prstDash val="solid"/>
                </a:ln>
                <a:solidFill>
                  <a:srgbClr val="70AD47">
                    <a:tint val="1000"/>
                  </a:srgbClr>
                </a:solidFill>
                <a:effectLst>
                  <a:glow rad="38100">
                    <a:schemeClr val="accent1">
                      <a:alpha val="40000"/>
                    </a:schemeClr>
                  </a:glow>
                </a:effectLst>
              </a:rPr>
              <a:t>13% also left without being</a:t>
            </a:r>
          </a:p>
          <a:p>
            <a:pPr algn="ctr"/>
            <a:r>
              <a:rPr lang="en-US" sz="2400" b="1" spc="50" dirty="0">
                <a:ln w="9525" cmpd="sng">
                  <a:solidFill>
                    <a:schemeClr val="accent1"/>
                  </a:solidFill>
                  <a:prstDash val="solid"/>
                </a:ln>
                <a:solidFill>
                  <a:srgbClr val="70AD47">
                    <a:tint val="1000"/>
                  </a:srgbClr>
                </a:solidFill>
                <a:effectLst>
                  <a:glow rad="38100">
                    <a:schemeClr val="accent1">
                      <a:alpha val="40000"/>
                    </a:schemeClr>
                  </a:glow>
                </a:effectLst>
              </a:rPr>
              <a:t>Assessed!</a:t>
            </a:r>
          </a:p>
          <a:p>
            <a:pPr algn="ctr"/>
            <a:endParaRPr lang="en-US" sz="2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493273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56268-C44D-445C-9EE7-9DB98823045C}"/>
              </a:ext>
            </a:extLst>
          </p:cNvPr>
          <p:cNvSpPr>
            <a:spLocks noGrp="1"/>
          </p:cNvSpPr>
          <p:nvPr>
            <p:ph type="title"/>
          </p:nvPr>
        </p:nvSpPr>
        <p:spPr>
          <a:xfrm>
            <a:off x="838200" y="365126"/>
            <a:ext cx="10515600" cy="689952"/>
          </a:xfrm>
          <a:solidFill>
            <a:srgbClr val="475093"/>
          </a:solidFill>
        </p:spPr>
        <p:txBody>
          <a:bodyPr>
            <a:noAutofit/>
          </a:bodyPr>
          <a:lstStyle/>
          <a:p>
            <a:r>
              <a:rPr lang="en-IE" sz="4800" dirty="0"/>
              <a:t>                </a:t>
            </a:r>
            <a:r>
              <a:rPr lang="en-IE" sz="4800" b="1" dirty="0">
                <a:solidFill>
                  <a:schemeClr val="bg1"/>
                </a:solidFill>
              </a:rPr>
              <a:t>Alcohol links with Suicide</a:t>
            </a:r>
          </a:p>
        </p:txBody>
      </p:sp>
      <p:pic>
        <p:nvPicPr>
          <p:cNvPr id="5" name="Content Placeholder 4" descr="A picture containing electronics, road, racket, device&#10;&#10;Description automatically generated">
            <a:extLst>
              <a:ext uri="{FF2B5EF4-FFF2-40B4-BE49-F238E27FC236}">
                <a16:creationId xmlns:a16="http://schemas.microsoft.com/office/drawing/2014/main" id="{82204028-1375-4012-B03B-38117D7C4D1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0494" y="2219761"/>
            <a:ext cx="4098115" cy="3344062"/>
          </a:xfrm>
        </p:spPr>
      </p:pic>
      <p:sp>
        <p:nvSpPr>
          <p:cNvPr id="6" name="TextBox 5">
            <a:extLst>
              <a:ext uri="{FF2B5EF4-FFF2-40B4-BE49-F238E27FC236}">
                <a16:creationId xmlns:a16="http://schemas.microsoft.com/office/drawing/2014/main" id="{21614454-AB88-4C12-8E9E-17917C1E0B19}"/>
              </a:ext>
            </a:extLst>
          </p:cNvPr>
          <p:cNvSpPr txBox="1"/>
          <p:nvPr/>
        </p:nvSpPr>
        <p:spPr>
          <a:xfrm flipH="1">
            <a:off x="600493" y="1103822"/>
            <a:ext cx="11179568" cy="1077218"/>
          </a:xfrm>
          <a:prstGeom prst="rect">
            <a:avLst/>
          </a:prstGeom>
          <a:noFill/>
        </p:spPr>
        <p:txBody>
          <a:bodyPr wrap="square" rtlCol="0">
            <a:spAutoFit/>
          </a:bodyPr>
          <a:lstStyle/>
          <a:p>
            <a:r>
              <a:rPr lang="en-IE" sz="3200" b="1" dirty="0"/>
              <a:t>3 in every 10 people that presented in A&amp;E having attempted suicide or self-harmed was under the influence of alcohol</a:t>
            </a:r>
          </a:p>
        </p:txBody>
      </p:sp>
      <p:sp>
        <p:nvSpPr>
          <p:cNvPr id="7" name="Rectangle 6">
            <a:extLst>
              <a:ext uri="{FF2B5EF4-FFF2-40B4-BE49-F238E27FC236}">
                <a16:creationId xmlns:a16="http://schemas.microsoft.com/office/drawing/2014/main" id="{20721306-BC9D-40C4-870B-F304DD0ADAB3}"/>
              </a:ext>
            </a:extLst>
          </p:cNvPr>
          <p:cNvSpPr/>
          <p:nvPr/>
        </p:nvSpPr>
        <p:spPr>
          <a:xfrm>
            <a:off x="5271187" y="2896020"/>
            <a:ext cx="6639679" cy="1323439"/>
          </a:xfrm>
          <a:prstGeom prst="rect">
            <a:avLst/>
          </a:prstGeom>
          <a:noFill/>
        </p:spPr>
        <p:txBody>
          <a:bodyPr wrap="square" lIns="91440" tIns="45720" rIns="91440" bIns="45720">
            <a:spAutoFit/>
          </a:bodyPr>
          <a:lstStyle/>
          <a:p>
            <a:pPr algn="ctr"/>
            <a:r>
              <a:rPr lang="en-US" sz="4000" b="1" dirty="0">
                <a:ln w="9525">
                  <a:solidFill>
                    <a:schemeClr val="bg1"/>
                  </a:solidFill>
                  <a:prstDash val="solid"/>
                </a:ln>
                <a:solidFill>
                  <a:schemeClr val="bg2">
                    <a:lumMod val="50000"/>
                  </a:schemeClr>
                </a:solidFill>
                <a:effectLst>
                  <a:outerShdw blurRad="12700" dist="38100" dir="2700000" algn="tl" rotWithShape="0">
                    <a:schemeClr val="accent5">
                      <a:lumMod val="60000"/>
                      <a:lumOff val="40000"/>
                    </a:schemeClr>
                  </a:outerShdw>
                </a:effectLst>
              </a:rPr>
              <a:t>Alcohol is a depressant that makes you:</a:t>
            </a:r>
            <a:endParaRPr lang="en-US" sz="4000" b="1" cap="none" spc="0" dirty="0">
              <a:ln w="9525">
                <a:solidFill>
                  <a:schemeClr val="bg1"/>
                </a:solidFill>
                <a:prstDash val="solid"/>
              </a:ln>
              <a:solidFill>
                <a:schemeClr val="bg2">
                  <a:lumMod val="50000"/>
                </a:schemeClr>
              </a:solidFill>
              <a:effectLst>
                <a:outerShdw blurRad="12700" dist="38100" dir="2700000" algn="tl" rotWithShape="0">
                  <a:schemeClr val="accent5">
                    <a:lumMod val="60000"/>
                    <a:lumOff val="40000"/>
                  </a:schemeClr>
                </a:outerShdw>
              </a:effectLst>
            </a:endParaRPr>
          </a:p>
        </p:txBody>
      </p:sp>
      <p:sp>
        <p:nvSpPr>
          <p:cNvPr id="8" name="Rectangle 7">
            <a:extLst>
              <a:ext uri="{FF2B5EF4-FFF2-40B4-BE49-F238E27FC236}">
                <a16:creationId xmlns:a16="http://schemas.microsoft.com/office/drawing/2014/main" id="{95571AC8-EF5D-4AEA-9551-2DD764A54CF0}"/>
              </a:ext>
            </a:extLst>
          </p:cNvPr>
          <p:cNvSpPr/>
          <p:nvPr/>
        </p:nvSpPr>
        <p:spPr>
          <a:xfrm>
            <a:off x="5832877" y="4312790"/>
            <a:ext cx="3448444" cy="769441"/>
          </a:xfrm>
          <a:prstGeom prst="rect">
            <a:avLst/>
          </a:prstGeom>
          <a:noFill/>
        </p:spPr>
        <p:txBody>
          <a:bodyPr wrap="none" lIns="91440" tIns="45720" rIns="91440" bIns="45720">
            <a:spAutoFit/>
          </a:bodyPr>
          <a:lstStyle/>
          <a:p>
            <a:pPr algn="ctr"/>
            <a:r>
              <a:rPr lang="en-US" sz="4400" b="1" dirty="0">
                <a:ln w="9525">
                  <a:solidFill>
                    <a:schemeClr val="bg1"/>
                  </a:solidFill>
                  <a:prstDash val="solid"/>
                </a:ln>
                <a:solidFill>
                  <a:schemeClr val="tx1">
                    <a:lumMod val="65000"/>
                    <a:lumOff val="35000"/>
                  </a:schemeClr>
                </a:solidFill>
                <a:effectLst>
                  <a:outerShdw blurRad="12700" dist="38100" dir="2700000" algn="tl" rotWithShape="0">
                    <a:schemeClr val="accent5">
                      <a:lumMod val="60000"/>
                      <a:lumOff val="40000"/>
                    </a:schemeClr>
                  </a:outerShdw>
                </a:effectLst>
              </a:rPr>
              <a:t>More Impulse</a:t>
            </a:r>
            <a:endParaRPr lang="en-US" sz="4400" b="1" cap="none" spc="0" dirty="0">
              <a:ln w="9525">
                <a:solidFill>
                  <a:schemeClr val="bg1"/>
                </a:solidFill>
                <a:prstDash val="solid"/>
              </a:ln>
              <a:solidFill>
                <a:schemeClr val="tx1">
                  <a:lumMod val="65000"/>
                  <a:lumOff val="35000"/>
                </a:schemeClr>
              </a:solidFill>
              <a:effectLst>
                <a:outerShdw blurRad="12700" dist="38100" dir="2700000" algn="tl" rotWithShape="0">
                  <a:schemeClr val="accent5">
                    <a:lumMod val="60000"/>
                    <a:lumOff val="40000"/>
                  </a:schemeClr>
                </a:outerShdw>
              </a:effectLst>
            </a:endParaRPr>
          </a:p>
        </p:txBody>
      </p:sp>
      <p:sp>
        <p:nvSpPr>
          <p:cNvPr id="9" name="Rectangle 8">
            <a:extLst>
              <a:ext uri="{FF2B5EF4-FFF2-40B4-BE49-F238E27FC236}">
                <a16:creationId xmlns:a16="http://schemas.microsoft.com/office/drawing/2014/main" id="{A1E5D9C2-BE9D-4836-87D1-AD1BBFBBDC49}"/>
              </a:ext>
            </a:extLst>
          </p:cNvPr>
          <p:cNvSpPr/>
          <p:nvPr/>
        </p:nvSpPr>
        <p:spPr>
          <a:xfrm>
            <a:off x="8177387" y="5027770"/>
            <a:ext cx="3508396" cy="830997"/>
          </a:xfrm>
          <a:prstGeom prst="rect">
            <a:avLst/>
          </a:prstGeom>
          <a:noFill/>
        </p:spPr>
        <p:txBody>
          <a:bodyPr wrap="none" lIns="91440" tIns="45720" rIns="91440" bIns="45720">
            <a:spAutoFit/>
          </a:bodyPr>
          <a:lstStyle/>
          <a:p>
            <a:pPr algn="ctr"/>
            <a:r>
              <a:rPr lang="en-US" sz="4800" b="1" cap="none" spc="0" dirty="0">
                <a:ln w="9525">
                  <a:solidFill>
                    <a:schemeClr val="bg1"/>
                  </a:solidFill>
                  <a:prstDash val="solid"/>
                </a:ln>
                <a:solidFill>
                  <a:schemeClr val="bg2">
                    <a:lumMod val="50000"/>
                  </a:schemeClr>
                </a:solidFill>
                <a:effectLst>
                  <a:outerShdw blurRad="12700" dist="38100" dir="2700000" algn="tl" rotWithShape="0">
                    <a:schemeClr val="accent5">
                      <a:lumMod val="60000"/>
                      <a:lumOff val="40000"/>
                    </a:schemeClr>
                  </a:outerShdw>
                </a:effectLst>
              </a:rPr>
              <a:t>Less Rational</a:t>
            </a:r>
          </a:p>
        </p:txBody>
      </p:sp>
      <p:sp>
        <p:nvSpPr>
          <p:cNvPr id="10" name="Rectangle 9">
            <a:extLst>
              <a:ext uri="{FF2B5EF4-FFF2-40B4-BE49-F238E27FC236}">
                <a16:creationId xmlns:a16="http://schemas.microsoft.com/office/drawing/2014/main" id="{8DAB2416-E1AB-4E1D-B2E6-D6C1826F60FD}"/>
              </a:ext>
            </a:extLst>
          </p:cNvPr>
          <p:cNvSpPr/>
          <p:nvPr/>
        </p:nvSpPr>
        <p:spPr>
          <a:xfrm>
            <a:off x="5721244" y="5754178"/>
            <a:ext cx="3671710" cy="830997"/>
          </a:xfrm>
          <a:prstGeom prst="rect">
            <a:avLst/>
          </a:prstGeom>
          <a:noFill/>
        </p:spPr>
        <p:txBody>
          <a:bodyPr wrap="none" lIns="91440" tIns="45720" rIns="91440" bIns="45720">
            <a:spAutoFit/>
          </a:bodyPr>
          <a:lstStyle/>
          <a:p>
            <a:pPr algn="ctr"/>
            <a:r>
              <a:rPr lang="en-US" sz="4800" b="1" cap="none" spc="0" dirty="0">
                <a:ln w="9525">
                  <a:solidFill>
                    <a:schemeClr val="bg1"/>
                  </a:solidFill>
                  <a:prstDash val="solid"/>
                </a:ln>
                <a:solidFill>
                  <a:schemeClr val="tx1">
                    <a:lumMod val="65000"/>
                    <a:lumOff val="35000"/>
                  </a:schemeClr>
                </a:solidFill>
                <a:effectLst>
                  <a:outerShdw blurRad="12700" dist="38100" dir="2700000" algn="tl" rotWithShape="0">
                    <a:schemeClr val="accent5">
                      <a:lumMod val="60000"/>
                      <a:lumOff val="40000"/>
                    </a:schemeClr>
                  </a:outerShdw>
                </a:effectLst>
              </a:rPr>
              <a:t>Less inhibited</a:t>
            </a:r>
          </a:p>
        </p:txBody>
      </p:sp>
    </p:spTree>
    <p:extLst>
      <p:ext uri="{BB962C8B-B14F-4D97-AF65-F5344CB8AC3E}">
        <p14:creationId xmlns:p14="http://schemas.microsoft.com/office/powerpoint/2010/main" val="516767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84D55-F61D-4CC8-A8AD-BD3223F3ED42}"/>
              </a:ext>
            </a:extLst>
          </p:cNvPr>
          <p:cNvSpPr>
            <a:spLocks noGrp="1"/>
          </p:cNvSpPr>
          <p:nvPr>
            <p:ph type="ctrTitle"/>
          </p:nvPr>
        </p:nvSpPr>
        <p:spPr>
          <a:xfrm>
            <a:off x="1524000" y="650430"/>
            <a:ext cx="9144000" cy="748640"/>
          </a:xfrm>
        </p:spPr>
        <p:txBody>
          <a:bodyPr>
            <a:normAutofit fontScale="90000"/>
          </a:bodyPr>
          <a:lstStyle/>
          <a:p>
            <a:r>
              <a:rPr lang="en-IE" b="1" dirty="0"/>
              <a:t>Male/Female Suicides:</a:t>
            </a:r>
          </a:p>
        </p:txBody>
      </p:sp>
      <p:pic>
        <p:nvPicPr>
          <p:cNvPr id="5" name="Picture 4">
            <a:extLst>
              <a:ext uri="{FF2B5EF4-FFF2-40B4-BE49-F238E27FC236}">
                <a16:creationId xmlns:a16="http://schemas.microsoft.com/office/drawing/2014/main" id="{E3954091-95F3-4FA7-B20D-962D8D65E7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0703" y="1828800"/>
            <a:ext cx="9450594" cy="1201811"/>
          </a:xfrm>
          <a:prstGeom prst="rect">
            <a:avLst/>
          </a:prstGeom>
        </p:spPr>
      </p:pic>
      <p:pic>
        <p:nvPicPr>
          <p:cNvPr id="13" name="Picture 12" descr="A close up of a logo&#10;&#10;Description automatically generated">
            <a:extLst>
              <a:ext uri="{FF2B5EF4-FFF2-40B4-BE49-F238E27FC236}">
                <a16:creationId xmlns:a16="http://schemas.microsoft.com/office/drawing/2014/main" id="{E9CE53B7-FA6F-4C9C-9BEF-0BD7126026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0703" y="3030611"/>
            <a:ext cx="2793333" cy="754955"/>
          </a:xfrm>
          <a:prstGeom prst="rect">
            <a:avLst/>
          </a:prstGeom>
        </p:spPr>
      </p:pic>
      <p:pic>
        <p:nvPicPr>
          <p:cNvPr id="15" name="Picture 14">
            <a:extLst>
              <a:ext uri="{FF2B5EF4-FFF2-40B4-BE49-F238E27FC236}">
                <a16:creationId xmlns:a16="http://schemas.microsoft.com/office/drawing/2014/main" id="{3BA28E94-2BFF-4A5B-9EC1-BEA3451DCD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3568" y="3022696"/>
            <a:ext cx="1587516" cy="728962"/>
          </a:xfrm>
          <a:prstGeom prst="rect">
            <a:avLst/>
          </a:prstGeom>
        </p:spPr>
      </p:pic>
      <p:pic>
        <p:nvPicPr>
          <p:cNvPr id="17" name="Picture 16">
            <a:extLst>
              <a:ext uri="{FF2B5EF4-FFF2-40B4-BE49-F238E27FC236}">
                <a16:creationId xmlns:a16="http://schemas.microsoft.com/office/drawing/2014/main" id="{B9E1D39C-E9E2-42C7-9736-2438B24F05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64361" y="3030611"/>
            <a:ext cx="1545102" cy="721047"/>
          </a:xfrm>
          <a:prstGeom prst="rect">
            <a:avLst/>
          </a:prstGeom>
        </p:spPr>
      </p:pic>
      <p:sp>
        <p:nvSpPr>
          <p:cNvPr id="18" name="Rectangle 17">
            <a:extLst>
              <a:ext uri="{FF2B5EF4-FFF2-40B4-BE49-F238E27FC236}">
                <a16:creationId xmlns:a16="http://schemas.microsoft.com/office/drawing/2014/main" id="{EA8C4A76-0B97-4781-9D10-75959F1114D0}"/>
              </a:ext>
            </a:extLst>
          </p:cNvPr>
          <p:cNvSpPr/>
          <p:nvPr/>
        </p:nvSpPr>
        <p:spPr>
          <a:xfrm>
            <a:off x="8048711" y="3779368"/>
            <a:ext cx="2068162" cy="523220"/>
          </a:xfrm>
          <a:prstGeom prst="rect">
            <a:avLst/>
          </a:prstGeom>
          <a:noFill/>
        </p:spPr>
        <p:txBody>
          <a:bodyPr wrap="square" lIns="91440" tIns="45720" rIns="91440" bIns="45720">
            <a:spAutoFit/>
          </a:bodyPr>
          <a:lstStyle/>
          <a:p>
            <a:pPr algn="ctr"/>
            <a:r>
              <a:rPr lang="en-US" sz="2800" dirty="0">
                <a:ln w="0"/>
                <a:solidFill>
                  <a:srgbClr val="F13FCF"/>
                </a:solidFill>
                <a:effectLst>
                  <a:outerShdw blurRad="38100" dist="25400" dir="5400000" algn="ctr" rotWithShape="0">
                    <a:srgbClr val="6E747A">
                      <a:alpha val="43000"/>
                    </a:srgbClr>
                  </a:outerShdw>
                </a:effectLst>
              </a:rPr>
              <a:t>20.3</a:t>
            </a:r>
            <a:r>
              <a:rPr lang="en-US" sz="2800" b="0" cap="none" spc="0" dirty="0">
                <a:ln w="0"/>
                <a:solidFill>
                  <a:srgbClr val="F13FCF"/>
                </a:solidFill>
                <a:effectLst>
                  <a:outerShdw blurRad="38100" dist="25400" dir="5400000" algn="ctr" rotWithShape="0">
                    <a:srgbClr val="6E747A">
                      <a:alpha val="43000"/>
                    </a:srgbClr>
                  </a:outerShdw>
                </a:effectLst>
              </a:rPr>
              <a:t>%</a:t>
            </a:r>
          </a:p>
        </p:txBody>
      </p:sp>
      <p:sp>
        <p:nvSpPr>
          <p:cNvPr id="19" name="Rectangle 18">
            <a:extLst>
              <a:ext uri="{FF2B5EF4-FFF2-40B4-BE49-F238E27FC236}">
                <a16:creationId xmlns:a16="http://schemas.microsoft.com/office/drawing/2014/main" id="{9AE67236-791C-4E75-BC50-1935E956E1A4}"/>
              </a:ext>
            </a:extLst>
          </p:cNvPr>
          <p:cNvSpPr/>
          <p:nvPr/>
        </p:nvSpPr>
        <p:spPr>
          <a:xfrm>
            <a:off x="5505322" y="3834661"/>
            <a:ext cx="2068162" cy="523220"/>
          </a:xfrm>
          <a:prstGeom prst="rect">
            <a:avLst/>
          </a:prstGeom>
          <a:noFill/>
        </p:spPr>
        <p:txBody>
          <a:bodyPr wrap="square" lIns="91440" tIns="45720" rIns="91440" bIns="45720">
            <a:spAutoFit/>
          </a:bodyPr>
          <a:lstStyle/>
          <a:p>
            <a:pPr algn="ctr"/>
            <a:r>
              <a:rPr lang="en-US" sz="2800" b="0" cap="none" spc="0" dirty="0">
                <a:ln w="0"/>
                <a:solidFill>
                  <a:schemeClr val="accent1"/>
                </a:solidFill>
                <a:effectLst>
                  <a:outerShdw blurRad="38100" dist="25400" dir="5400000" algn="ctr" rotWithShape="0">
                    <a:srgbClr val="6E747A">
                      <a:alpha val="43000"/>
                    </a:srgbClr>
                  </a:outerShdw>
                </a:effectLst>
              </a:rPr>
              <a:t>79.7%</a:t>
            </a:r>
          </a:p>
        </p:txBody>
      </p:sp>
      <p:sp>
        <p:nvSpPr>
          <p:cNvPr id="20" name="Rectangle 19">
            <a:extLst>
              <a:ext uri="{FF2B5EF4-FFF2-40B4-BE49-F238E27FC236}">
                <a16:creationId xmlns:a16="http://schemas.microsoft.com/office/drawing/2014/main" id="{9059534A-2FA4-46DB-9EC2-0660B494A5E8}"/>
              </a:ext>
            </a:extLst>
          </p:cNvPr>
          <p:cNvSpPr/>
          <p:nvPr/>
        </p:nvSpPr>
        <p:spPr>
          <a:xfrm>
            <a:off x="4548150" y="4449601"/>
            <a:ext cx="1609543" cy="830997"/>
          </a:xfrm>
          <a:prstGeom prst="rect">
            <a:avLst/>
          </a:prstGeom>
          <a:noFill/>
        </p:spPr>
        <p:txBody>
          <a:bodyPr wrap="none" lIns="91440" tIns="45720" rIns="91440" bIns="45720">
            <a:spAutoFit/>
          </a:bodyPr>
          <a:lstStyle/>
          <a:p>
            <a:pPr algn="ctr"/>
            <a:r>
              <a:rPr lang="en-US" sz="4800" b="0" cap="none" spc="0" dirty="0">
                <a:ln w="0"/>
                <a:solidFill>
                  <a:srgbClr val="00B050"/>
                </a:solidFill>
                <a:effectLst>
                  <a:outerShdw blurRad="38100" dist="25400" dir="5400000" algn="ctr" rotWithShape="0">
                    <a:srgbClr val="6E747A">
                      <a:alpha val="43000"/>
                    </a:srgbClr>
                  </a:outerShdw>
                </a:effectLst>
              </a:rPr>
              <a:t>Why?</a:t>
            </a:r>
          </a:p>
        </p:txBody>
      </p:sp>
    </p:spTree>
    <p:extLst>
      <p:ext uri="{BB962C8B-B14F-4D97-AF65-F5344CB8AC3E}">
        <p14:creationId xmlns:p14="http://schemas.microsoft.com/office/powerpoint/2010/main" val="41267728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F941441-1C5F-48FD-B033-A4A8C43E5BBC}"/>
              </a:ext>
            </a:extLst>
          </p:cNvPr>
          <p:cNvSpPr>
            <a:spLocks noGrp="1"/>
          </p:cNvSpPr>
          <p:nvPr>
            <p:ph sz="half" idx="2"/>
          </p:nvPr>
        </p:nvSpPr>
        <p:spPr>
          <a:xfrm>
            <a:off x="6646702" y="871412"/>
            <a:ext cx="4092388" cy="4776353"/>
          </a:xfrm>
        </p:spPr>
        <p:txBody>
          <a:bodyPr>
            <a:normAutofit/>
          </a:bodyPr>
          <a:lstStyle/>
          <a:p>
            <a:pPr marL="0" indent="0">
              <a:buNone/>
            </a:pPr>
            <a:endParaRPr lang="en-IE" sz="2000" b="1" dirty="0"/>
          </a:p>
          <a:p>
            <a:pPr marL="0" indent="0">
              <a:buNone/>
            </a:pPr>
            <a:endParaRPr lang="en-IE" sz="2000" b="1" dirty="0"/>
          </a:p>
        </p:txBody>
      </p:sp>
      <p:pic>
        <p:nvPicPr>
          <p:cNvPr id="10" name="Content Placeholder 9" descr="A screenshot of a cell phone&#10;&#10;Description automatically generated">
            <a:extLst>
              <a:ext uri="{FF2B5EF4-FFF2-40B4-BE49-F238E27FC236}">
                <a16:creationId xmlns:a16="http://schemas.microsoft.com/office/drawing/2014/main" id="{3265B9BB-4D06-4B4F-87DA-70213A28F5AC}"/>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97371" y="686352"/>
            <a:ext cx="11675761" cy="5714448"/>
          </a:xfrm>
        </p:spPr>
      </p:pic>
    </p:spTree>
    <p:extLst>
      <p:ext uri="{BB962C8B-B14F-4D97-AF65-F5344CB8AC3E}">
        <p14:creationId xmlns:p14="http://schemas.microsoft.com/office/powerpoint/2010/main" val="41386658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27C3C-C177-48B2-A523-B402EF79462E}"/>
              </a:ext>
            </a:extLst>
          </p:cNvPr>
          <p:cNvSpPr>
            <a:spLocks noGrp="1"/>
          </p:cNvSpPr>
          <p:nvPr>
            <p:ph type="title"/>
          </p:nvPr>
        </p:nvSpPr>
        <p:spPr/>
        <p:txBody>
          <a:bodyPr/>
          <a:lstStyle/>
          <a:p>
            <a:r>
              <a:rPr lang="en-IE" dirty="0"/>
              <a:t>Wall of Resistance – Protective Factors</a:t>
            </a:r>
          </a:p>
        </p:txBody>
      </p:sp>
      <p:pic>
        <p:nvPicPr>
          <p:cNvPr id="6" name="Content Placeholder 5" descr="A screenshot of a social media post&#10;&#10;Description automatically generated">
            <a:extLst>
              <a:ext uri="{FF2B5EF4-FFF2-40B4-BE49-F238E27FC236}">
                <a16:creationId xmlns:a16="http://schemas.microsoft.com/office/drawing/2014/main" id="{4D41271E-5709-4B7A-B414-40935B962CE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2229" y="676756"/>
            <a:ext cx="11037346" cy="5532623"/>
          </a:xfrm>
        </p:spPr>
      </p:pic>
    </p:spTree>
    <p:extLst>
      <p:ext uri="{BB962C8B-B14F-4D97-AF65-F5344CB8AC3E}">
        <p14:creationId xmlns:p14="http://schemas.microsoft.com/office/powerpoint/2010/main" val="15950269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59082" y="437666"/>
            <a:ext cx="7273835" cy="818249"/>
          </a:xfrm>
        </p:spPr>
        <p:txBody>
          <a:bodyPr>
            <a:noAutofit/>
          </a:bodyPr>
          <a:lstStyle/>
          <a:p>
            <a:r>
              <a:rPr lang="en-US" sz="5000" b="1" dirty="0">
                <a:solidFill>
                  <a:schemeClr val="tx2"/>
                </a:solidFill>
                <a:latin typeface="+mn-lt"/>
              </a:rPr>
              <a:t>Suicide Myths and Facts</a:t>
            </a:r>
          </a:p>
        </p:txBody>
      </p:sp>
      <p:graphicFrame>
        <p:nvGraphicFramePr>
          <p:cNvPr id="3" name="Table 2">
            <a:extLst>
              <a:ext uri="{FF2B5EF4-FFF2-40B4-BE49-F238E27FC236}">
                <a16:creationId xmlns:a16="http://schemas.microsoft.com/office/drawing/2014/main" id="{2669ED73-979F-4CD7-91C0-D65FF1BCB29E}"/>
              </a:ext>
            </a:extLst>
          </p:cNvPr>
          <p:cNvGraphicFramePr>
            <a:graphicFrameLocks noGrp="1"/>
          </p:cNvGraphicFramePr>
          <p:nvPr>
            <p:extLst>
              <p:ext uri="{D42A27DB-BD31-4B8C-83A1-F6EECF244321}">
                <p14:modId xmlns:p14="http://schemas.microsoft.com/office/powerpoint/2010/main" val="1389607015"/>
              </p:ext>
            </p:extLst>
          </p:nvPr>
        </p:nvGraphicFramePr>
        <p:xfrm>
          <a:off x="650663" y="4745374"/>
          <a:ext cx="10617692" cy="914151"/>
        </p:xfrm>
        <a:graphic>
          <a:graphicData uri="http://schemas.openxmlformats.org/drawingml/2006/table">
            <a:tbl>
              <a:tblPr>
                <a:tableStyleId>{5C22544A-7EE6-4342-B048-85BDC9FD1C3A}</a:tableStyleId>
              </a:tblPr>
              <a:tblGrid>
                <a:gridCol w="1221528">
                  <a:extLst>
                    <a:ext uri="{9D8B030D-6E8A-4147-A177-3AD203B41FA5}">
                      <a16:colId xmlns:a16="http://schemas.microsoft.com/office/drawing/2014/main" val="2576808960"/>
                    </a:ext>
                  </a:extLst>
                </a:gridCol>
                <a:gridCol w="9396164">
                  <a:extLst>
                    <a:ext uri="{9D8B030D-6E8A-4147-A177-3AD203B41FA5}">
                      <a16:colId xmlns:a16="http://schemas.microsoft.com/office/drawing/2014/main" val="1745991294"/>
                    </a:ext>
                  </a:extLst>
                </a:gridCol>
              </a:tblGrid>
              <a:tr h="914151">
                <a:tc>
                  <a:txBody>
                    <a:bodyPr/>
                    <a:lstStyle/>
                    <a:p>
                      <a:r>
                        <a:rPr lang="en-US" sz="2400" b="1" dirty="0">
                          <a:solidFill>
                            <a:schemeClr val="tx2"/>
                          </a:solidFill>
                          <a:latin typeface="+mn-lt"/>
                        </a:rPr>
                        <a:t>Fact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400" dirty="0">
                          <a:solidFill>
                            <a:schemeClr val="tx2"/>
                          </a:solidFill>
                          <a:latin typeface="+mn-lt"/>
                        </a:rPr>
                        <a:t>Suicide prevention is everybody’s business, and anyone can help prevent the tragedy of suicide.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18070900"/>
                  </a:ext>
                </a:extLst>
              </a:tr>
            </a:tbl>
          </a:graphicData>
        </a:graphic>
      </p:graphicFrame>
      <p:graphicFrame>
        <p:nvGraphicFramePr>
          <p:cNvPr id="5" name="Table 4">
            <a:extLst>
              <a:ext uri="{FF2B5EF4-FFF2-40B4-BE49-F238E27FC236}">
                <a16:creationId xmlns:a16="http://schemas.microsoft.com/office/drawing/2014/main" id="{21FA3BF2-60C2-472A-82A3-9A8AD689CF7F}"/>
              </a:ext>
            </a:extLst>
          </p:cNvPr>
          <p:cNvGraphicFramePr>
            <a:graphicFrameLocks noGrp="1"/>
          </p:cNvGraphicFramePr>
          <p:nvPr>
            <p:extLst>
              <p:ext uri="{D42A27DB-BD31-4B8C-83A1-F6EECF244321}">
                <p14:modId xmlns:p14="http://schemas.microsoft.com/office/powerpoint/2010/main" val="910284873"/>
              </p:ext>
            </p:extLst>
          </p:nvPr>
        </p:nvGraphicFramePr>
        <p:xfrm>
          <a:off x="650663" y="1149422"/>
          <a:ext cx="10617692" cy="2742620"/>
        </p:xfrm>
        <a:graphic>
          <a:graphicData uri="http://schemas.openxmlformats.org/drawingml/2006/table">
            <a:tbl>
              <a:tblPr firstRow="1" bandRow="1">
                <a:tableStyleId>{5C22544A-7EE6-4342-B048-85BDC9FD1C3A}</a:tableStyleId>
              </a:tblPr>
              <a:tblGrid>
                <a:gridCol w="1221528">
                  <a:extLst>
                    <a:ext uri="{9D8B030D-6E8A-4147-A177-3AD203B41FA5}">
                      <a16:colId xmlns:a16="http://schemas.microsoft.com/office/drawing/2014/main" val="2706756728"/>
                    </a:ext>
                  </a:extLst>
                </a:gridCol>
                <a:gridCol w="9396164">
                  <a:extLst>
                    <a:ext uri="{9D8B030D-6E8A-4147-A177-3AD203B41FA5}">
                      <a16:colId xmlns:a16="http://schemas.microsoft.com/office/drawing/2014/main" val="3349517057"/>
                    </a:ext>
                  </a:extLst>
                </a:gridCol>
              </a:tblGrid>
              <a:tr h="27426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chemeClr val="tx2"/>
                          </a:solidFill>
                          <a:latin typeface="+mn-lt"/>
                        </a:rPr>
                        <a:t>Myth</a:t>
                      </a:r>
                    </a:p>
                    <a:p>
                      <a:endParaRPr lang="en-US" sz="2400" dirty="0">
                        <a:solidFill>
                          <a:schemeClr val="tx2"/>
                        </a:solidFill>
                        <a:latin typeface="+mn-lt"/>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solidFill>
                            <a:schemeClr val="tx2"/>
                          </a:solidFill>
                          <a:latin typeface="+mn-lt"/>
                        </a:rPr>
                        <a:t>Once a person decides to attempt suicide, there is nothing anyone can do to stop them.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0" dirty="0">
                        <a:solidFill>
                          <a:schemeClr val="tx2"/>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solidFill>
                            <a:schemeClr val="tx2"/>
                          </a:solidFill>
                          <a:latin typeface="+mn-lt"/>
                        </a:rPr>
                        <a:t> </a:t>
                      </a:r>
                    </a:p>
                    <a:p>
                      <a:endParaRPr lang="en-US" sz="2400" b="0" dirty="0">
                        <a:solidFill>
                          <a:schemeClr val="tx2"/>
                        </a:solidFill>
                        <a:latin typeface="+mn-lt"/>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49743263"/>
                  </a:ext>
                </a:extLst>
              </a:tr>
            </a:tbl>
          </a:graphicData>
        </a:graphic>
      </p:graphicFrame>
      <p:graphicFrame>
        <p:nvGraphicFramePr>
          <p:cNvPr id="6" name="Table 5">
            <a:extLst>
              <a:ext uri="{FF2B5EF4-FFF2-40B4-BE49-F238E27FC236}">
                <a16:creationId xmlns:a16="http://schemas.microsoft.com/office/drawing/2014/main" id="{EB305BFF-E340-4530-A60F-9DF3A11774CA}"/>
              </a:ext>
            </a:extLst>
          </p:cNvPr>
          <p:cNvGraphicFramePr>
            <a:graphicFrameLocks noGrp="1"/>
          </p:cNvGraphicFramePr>
          <p:nvPr>
            <p:extLst>
              <p:ext uri="{D42A27DB-BD31-4B8C-83A1-F6EECF244321}">
                <p14:modId xmlns:p14="http://schemas.microsoft.com/office/powerpoint/2010/main" val="1978866801"/>
              </p:ext>
            </p:extLst>
          </p:nvPr>
        </p:nvGraphicFramePr>
        <p:xfrm>
          <a:off x="650663" y="1880362"/>
          <a:ext cx="10617692" cy="1188720"/>
        </p:xfrm>
        <a:graphic>
          <a:graphicData uri="http://schemas.openxmlformats.org/drawingml/2006/table">
            <a:tbl>
              <a:tblPr>
                <a:tableStyleId>{5C22544A-7EE6-4342-B048-85BDC9FD1C3A}</a:tableStyleId>
              </a:tblPr>
              <a:tblGrid>
                <a:gridCol w="1221528">
                  <a:extLst>
                    <a:ext uri="{9D8B030D-6E8A-4147-A177-3AD203B41FA5}">
                      <a16:colId xmlns:a16="http://schemas.microsoft.com/office/drawing/2014/main" val="1496113494"/>
                    </a:ext>
                  </a:extLst>
                </a:gridCol>
                <a:gridCol w="9396164">
                  <a:extLst>
                    <a:ext uri="{9D8B030D-6E8A-4147-A177-3AD203B41FA5}">
                      <a16:colId xmlns:a16="http://schemas.microsoft.com/office/drawing/2014/main" val="3372579136"/>
                    </a:ext>
                  </a:extLst>
                </a:gridCol>
              </a:tblGrid>
              <a:tr h="1078008">
                <a:tc>
                  <a:txBody>
                    <a:bodyPr/>
                    <a:lstStyle/>
                    <a:p>
                      <a:r>
                        <a:rPr lang="en-US" sz="2400" b="1" dirty="0">
                          <a:solidFill>
                            <a:schemeClr val="tx2"/>
                          </a:solidFill>
                          <a:latin typeface="+mn-lt"/>
                        </a:rPr>
                        <a:t>Fact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2"/>
                          </a:solidFill>
                          <a:latin typeface="+mn-lt"/>
                        </a:rPr>
                        <a:t>Suicide is the most preventable kind of death, and almost any positive action may save a life. </a:t>
                      </a:r>
                    </a:p>
                    <a:p>
                      <a:endParaRPr lang="en-US" sz="2400" dirty="0">
                        <a:solidFill>
                          <a:schemeClr val="tx2"/>
                        </a:solidFill>
                        <a:latin typeface="+mn-lt"/>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63157012"/>
                  </a:ext>
                </a:extLst>
              </a:tr>
            </a:tbl>
          </a:graphicData>
        </a:graphic>
      </p:graphicFrame>
      <p:graphicFrame>
        <p:nvGraphicFramePr>
          <p:cNvPr id="7" name="Table 6">
            <a:extLst>
              <a:ext uri="{FF2B5EF4-FFF2-40B4-BE49-F238E27FC236}">
                <a16:creationId xmlns:a16="http://schemas.microsoft.com/office/drawing/2014/main" id="{A91209A4-794A-4707-BEB0-D0810DA02335}"/>
              </a:ext>
            </a:extLst>
          </p:cNvPr>
          <p:cNvGraphicFramePr>
            <a:graphicFrameLocks noGrp="1"/>
          </p:cNvGraphicFramePr>
          <p:nvPr>
            <p:extLst>
              <p:ext uri="{D42A27DB-BD31-4B8C-83A1-F6EECF244321}">
                <p14:modId xmlns:p14="http://schemas.microsoft.com/office/powerpoint/2010/main" val="998998013"/>
              </p:ext>
            </p:extLst>
          </p:nvPr>
        </p:nvGraphicFramePr>
        <p:xfrm>
          <a:off x="650663" y="2691951"/>
          <a:ext cx="10617692" cy="822960"/>
        </p:xfrm>
        <a:graphic>
          <a:graphicData uri="http://schemas.openxmlformats.org/drawingml/2006/table">
            <a:tbl>
              <a:tblPr>
                <a:tableStyleId>{5C22544A-7EE6-4342-B048-85BDC9FD1C3A}</a:tableStyleId>
              </a:tblPr>
              <a:tblGrid>
                <a:gridCol w="1197579">
                  <a:extLst>
                    <a:ext uri="{9D8B030D-6E8A-4147-A177-3AD203B41FA5}">
                      <a16:colId xmlns:a16="http://schemas.microsoft.com/office/drawing/2014/main" val="4293547922"/>
                    </a:ext>
                  </a:extLst>
                </a:gridCol>
                <a:gridCol w="9420113">
                  <a:extLst>
                    <a:ext uri="{9D8B030D-6E8A-4147-A177-3AD203B41FA5}">
                      <a16:colId xmlns:a16="http://schemas.microsoft.com/office/drawing/2014/main" val="502904596"/>
                    </a:ext>
                  </a:extLst>
                </a:gridCol>
              </a:tblGrid>
              <a:tr h="822960">
                <a:tc>
                  <a:txBody>
                    <a:bodyPr/>
                    <a:lstStyle/>
                    <a:p>
                      <a:r>
                        <a:rPr lang="en-US" sz="2400" b="1" dirty="0">
                          <a:solidFill>
                            <a:schemeClr val="tx2"/>
                          </a:solidFill>
                          <a:latin typeface="+mn-lt"/>
                        </a:rPr>
                        <a:t>Myth</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2"/>
                          </a:solidFill>
                          <a:latin typeface="+mn-lt"/>
                        </a:rPr>
                        <a:t>Confronting a person about suicide will only make them angry and increase the risk of suicide.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02599640"/>
                  </a:ext>
                </a:extLst>
              </a:tr>
            </a:tbl>
          </a:graphicData>
        </a:graphic>
      </p:graphicFrame>
      <p:graphicFrame>
        <p:nvGraphicFramePr>
          <p:cNvPr id="8" name="Table 7">
            <a:extLst>
              <a:ext uri="{FF2B5EF4-FFF2-40B4-BE49-F238E27FC236}">
                <a16:creationId xmlns:a16="http://schemas.microsoft.com/office/drawing/2014/main" id="{A3B54EB8-E365-4150-943C-FB248004BC7F}"/>
              </a:ext>
            </a:extLst>
          </p:cNvPr>
          <p:cNvGraphicFramePr>
            <a:graphicFrameLocks noGrp="1"/>
          </p:cNvGraphicFramePr>
          <p:nvPr>
            <p:extLst>
              <p:ext uri="{D42A27DB-BD31-4B8C-83A1-F6EECF244321}">
                <p14:modId xmlns:p14="http://schemas.microsoft.com/office/powerpoint/2010/main" val="2825698047"/>
              </p:ext>
            </p:extLst>
          </p:nvPr>
        </p:nvGraphicFramePr>
        <p:xfrm>
          <a:off x="650663" y="3499728"/>
          <a:ext cx="10617692" cy="822960"/>
        </p:xfrm>
        <a:graphic>
          <a:graphicData uri="http://schemas.openxmlformats.org/drawingml/2006/table">
            <a:tbl>
              <a:tblPr firstRow="1" bandRow="1">
                <a:tableStyleId>{5C22544A-7EE6-4342-B048-85BDC9FD1C3A}</a:tableStyleId>
              </a:tblPr>
              <a:tblGrid>
                <a:gridCol w="1221528">
                  <a:extLst>
                    <a:ext uri="{9D8B030D-6E8A-4147-A177-3AD203B41FA5}">
                      <a16:colId xmlns:a16="http://schemas.microsoft.com/office/drawing/2014/main" val="767828549"/>
                    </a:ext>
                  </a:extLst>
                </a:gridCol>
                <a:gridCol w="9396164">
                  <a:extLst>
                    <a:ext uri="{9D8B030D-6E8A-4147-A177-3AD203B41FA5}">
                      <a16:colId xmlns:a16="http://schemas.microsoft.com/office/drawing/2014/main" val="4222260812"/>
                    </a:ext>
                  </a:extLst>
                </a:gridCol>
              </a:tblGrid>
              <a:tr h="799501">
                <a:tc>
                  <a:txBody>
                    <a:bodyPr/>
                    <a:lstStyle/>
                    <a:p>
                      <a:r>
                        <a:rPr lang="en-US" sz="2400" dirty="0">
                          <a:solidFill>
                            <a:schemeClr val="tx2"/>
                          </a:solidFill>
                          <a:latin typeface="+mn-lt"/>
                        </a:rPr>
                        <a:t>Fact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2400" b="0" dirty="0">
                          <a:solidFill>
                            <a:schemeClr val="tx2"/>
                          </a:solidFill>
                          <a:latin typeface="+mn-lt"/>
                        </a:rPr>
                        <a:t>Asking someone directly about suicidal intent lowers anxiety, opens communication and lowers the risk of an impulsive act.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36352188"/>
                  </a:ext>
                </a:extLst>
              </a:tr>
            </a:tbl>
          </a:graphicData>
        </a:graphic>
      </p:graphicFrame>
      <p:graphicFrame>
        <p:nvGraphicFramePr>
          <p:cNvPr id="9" name="Table 8">
            <a:extLst>
              <a:ext uri="{FF2B5EF4-FFF2-40B4-BE49-F238E27FC236}">
                <a16:creationId xmlns:a16="http://schemas.microsoft.com/office/drawing/2014/main" id="{134859ED-AB43-4B64-AFEF-C89E7D49A68B}"/>
              </a:ext>
            </a:extLst>
          </p:cNvPr>
          <p:cNvGraphicFramePr>
            <a:graphicFrameLocks noGrp="1"/>
          </p:cNvGraphicFramePr>
          <p:nvPr>
            <p:extLst>
              <p:ext uri="{D42A27DB-BD31-4B8C-83A1-F6EECF244321}">
                <p14:modId xmlns:p14="http://schemas.microsoft.com/office/powerpoint/2010/main" val="2181233394"/>
              </p:ext>
            </p:extLst>
          </p:nvPr>
        </p:nvGraphicFramePr>
        <p:xfrm>
          <a:off x="650663" y="4314728"/>
          <a:ext cx="10617692" cy="533075"/>
        </p:xfrm>
        <a:graphic>
          <a:graphicData uri="http://schemas.openxmlformats.org/drawingml/2006/table">
            <a:tbl>
              <a:tblPr>
                <a:tableStyleId>{5C22544A-7EE6-4342-B048-85BDC9FD1C3A}</a:tableStyleId>
              </a:tblPr>
              <a:tblGrid>
                <a:gridCol w="1197579">
                  <a:extLst>
                    <a:ext uri="{9D8B030D-6E8A-4147-A177-3AD203B41FA5}">
                      <a16:colId xmlns:a16="http://schemas.microsoft.com/office/drawing/2014/main" val="229348065"/>
                    </a:ext>
                  </a:extLst>
                </a:gridCol>
                <a:gridCol w="9420113">
                  <a:extLst>
                    <a:ext uri="{9D8B030D-6E8A-4147-A177-3AD203B41FA5}">
                      <a16:colId xmlns:a16="http://schemas.microsoft.com/office/drawing/2014/main" val="318568484"/>
                    </a:ext>
                  </a:extLst>
                </a:gridCol>
              </a:tblGrid>
              <a:tr h="533075">
                <a:tc>
                  <a:txBody>
                    <a:bodyPr/>
                    <a:lstStyle/>
                    <a:p>
                      <a:r>
                        <a:rPr lang="en-US" sz="2400" b="1" dirty="0">
                          <a:solidFill>
                            <a:schemeClr val="tx2"/>
                          </a:solidFill>
                          <a:latin typeface="+mn-lt"/>
                        </a:rPr>
                        <a:t>Myth</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2400" b="0" dirty="0">
                          <a:solidFill>
                            <a:schemeClr val="tx2"/>
                          </a:solidFill>
                          <a:latin typeface="+mn-lt"/>
                        </a:rPr>
                        <a:t>Only experts can prevent suicide.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17525267"/>
                  </a:ext>
                </a:extLst>
              </a:tr>
            </a:tbl>
          </a:graphicData>
        </a:graphic>
      </p:graphicFrame>
    </p:spTree>
    <p:extLst>
      <p:ext uri="{BB962C8B-B14F-4D97-AF65-F5344CB8AC3E}">
        <p14:creationId xmlns:p14="http://schemas.microsoft.com/office/powerpoint/2010/main" val="1446403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59082" y="125143"/>
            <a:ext cx="7273835" cy="1325563"/>
          </a:xfrm>
        </p:spPr>
        <p:txBody>
          <a:bodyPr>
            <a:noAutofit/>
          </a:bodyPr>
          <a:lstStyle/>
          <a:p>
            <a:r>
              <a:rPr lang="en-US" sz="5000" b="1" dirty="0">
                <a:solidFill>
                  <a:schemeClr val="tx2"/>
                </a:solidFill>
                <a:latin typeface="+mn-lt"/>
              </a:rPr>
              <a:t>Suicide Myths and Facts</a:t>
            </a:r>
          </a:p>
        </p:txBody>
      </p:sp>
      <p:sp>
        <p:nvSpPr>
          <p:cNvPr id="6" name="TextBox 5"/>
          <p:cNvSpPr txBox="1"/>
          <p:nvPr/>
        </p:nvSpPr>
        <p:spPr>
          <a:xfrm>
            <a:off x="3272410" y="6260180"/>
            <a:ext cx="4649799" cy="461665"/>
          </a:xfrm>
          <a:prstGeom prst="rect">
            <a:avLst/>
          </a:prstGeom>
          <a:noFill/>
        </p:spPr>
        <p:txBody>
          <a:bodyPr wrap="none" rtlCol="0">
            <a:spAutoFit/>
          </a:bodyPr>
          <a:lstStyle/>
          <a:p>
            <a:r>
              <a:rPr lang="en-US" sz="2400" dirty="0">
                <a:solidFill>
                  <a:schemeClr val="tx2"/>
                </a:solidFill>
              </a:rPr>
              <a:t>How can I help?  Ask the Question…</a:t>
            </a:r>
          </a:p>
        </p:txBody>
      </p:sp>
      <p:graphicFrame>
        <p:nvGraphicFramePr>
          <p:cNvPr id="3" name="Table 2">
            <a:extLst>
              <a:ext uri="{FF2B5EF4-FFF2-40B4-BE49-F238E27FC236}">
                <a16:creationId xmlns:a16="http://schemas.microsoft.com/office/drawing/2014/main" id="{DA307884-77A5-46F8-8F1B-7087EC95E434}"/>
              </a:ext>
            </a:extLst>
          </p:cNvPr>
          <p:cNvGraphicFramePr>
            <a:graphicFrameLocks noGrp="1"/>
          </p:cNvGraphicFramePr>
          <p:nvPr>
            <p:extLst>
              <p:ext uri="{D42A27DB-BD31-4B8C-83A1-F6EECF244321}">
                <p14:modId xmlns:p14="http://schemas.microsoft.com/office/powerpoint/2010/main" val="3652983553"/>
              </p:ext>
            </p:extLst>
          </p:nvPr>
        </p:nvGraphicFramePr>
        <p:xfrm>
          <a:off x="776182" y="1461820"/>
          <a:ext cx="10560926" cy="457200"/>
        </p:xfrm>
        <a:graphic>
          <a:graphicData uri="http://schemas.openxmlformats.org/drawingml/2006/table">
            <a:tbl>
              <a:tblPr>
                <a:tableStyleId>{5C22544A-7EE6-4342-B048-85BDC9FD1C3A}</a:tableStyleId>
              </a:tblPr>
              <a:tblGrid>
                <a:gridCol w="1303715">
                  <a:extLst>
                    <a:ext uri="{9D8B030D-6E8A-4147-A177-3AD203B41FA5}">
                      <a16:colId xmlns:a16="http://schemas.microsoft.com/office/drawing/2014/main" val="664386624"/>
                    </a:ext>
                  </a:extLst>
                </a:gridCol>
                <a:gridCol w="9257211">
                  <a:extLst>
                    <a:ext uri="{9D8B030D-6E8A-4147-A177-3AD203B41FA5}">
                      <a16:colId xmlns:a16="http://schemas.microsoft.com/office/drawing/2014/main" val="2554394324"/>
                    </a:ext>
                  </a:extLst>
                </a:gridCol>
              </a:tblGrid>
              <a:tr h="370840">
                <a:tc>
                  <a:txBody>
                    <a:bodyPr/>
                    <a:lstStyle/>
                    <a:p>
                      <a:r>
                        <a:rPr lang="en-US" sz="2400" b="1" dirty="0">
                          <a:solidFill>
                            <a:schemeClr val="tx2"/>
                          </a:solidFill>
                          <a:latin typeface="+mn-lt"/>
                        </a:rPr>
                        <a:t>Myth</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400" dirty="0">
                          <a:solidFill>
                            <a:schemeClr val="tx2"/>
                          </a:solidFill>
                          <a:latin typeface="+mn-lt"/>
                        </a:rPr>
                        <a:t>Suicidal people keep their plans to themselves.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35628994"/>
                  </a:ext>
                </a:extLst>
              </a:tr>
            </a:tbl>
          </a:graphicData>
        </a:graphic>
      </p:graphicFrame>
      <p:graphicFrame>
        <p:nvGraphicFramePr>
          <p:cNvPr id="5" name="Table 4">
            <a:extLst>
              <a:ext uri="{FF2B5EF4-FFF2-40B4-BE49-F238E27FC236}">
                <a16:creationId xmlns:a16="http://schemas.microsoft.com/office/drawing/2014/main" id="{DA6102A0-7874-4B2A-A6EA-F23A1FF843C2}"/>
              </a:ext>
            </a:extLst>
          </p:cNvPr>
          <p:cNvGraphicFramePr>
            <a:graphicFrameLocks noGrp="1"/>
          </p:cNvGraphicFramePr>
          <p:nvPr>
            <p:extLst>
              <p:ext uri="{D42A27DB-BD31-4B8C-83A1-F6EECF244321}">
                <p14:modId xmlns:p14="http://schemas.microsoft.com/office/powerpoint/2010/main" val="3919679563"/>
              </p:ext>
            </p:extLst>
          </p:nvPr>
        </p:nvGraphicFramePr>
        <p:xfrm>
          <a:off x="673130" y="1919020"/>
          <a:ext cx="10560926" cy="822960"/>
        </p:xfrm>
        <a:graphic>
          <a:graphicData uri="http://schemas.openxmlformats.org/drawingml/2006/table">
            <a:tbl>
              <a:tblPr>
                <a:tableStyleId>{5C22544A-7EE6-4342-B048-85BDC9FD1C3A}</a:tableStyleId>
              </a:tblPr>
              <a:tblGrid>
                <a:gridCol w="1295006">
                  <a:extLst>
                    <a:ext uri="{9D8B030D-6E8A-4147-A177-3AD203B41FA5}">
                      <a16:colId xmlns:a16="http://schemas.microsoft.com/office/drawing/2014/main" val="495032357"/>
                    </a:ext>
                  </a:extLst>
                </a:gridCol>
                <a:gridCol w="9265920">
                  <a:extLst>
                    <a:ext uri="{9D8B030D-6E8A-4147-A177-3AD203B41FA5}">
                      <a16:colId xmlns:a16="http://schemas.microsoft.com/office/drawing/2014/main" val="2627798333"/>
                    </a:ext>
                  </a:extLst>
                </a:gridCol>
              </a:tblGrid>
              <a:tr h="370840">
                <a:tc>
                  <a:txBody>
                    <a:bodyPr/>
                    <a:lstStyle/>
                    <a:p>
                      <a:r>
                        <a:rPr lang="en-US" sz="2400" b="1" dirty="0">
                          <a:solidFill>
                            <a:schemeClr val="tx2"/>
                          </a:solidFill>
                          <a:latin typeface="+mn-lt"/>
                        </a:rPr>
                        <a:t>Fact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400" dirty="0">
                          <a:solidFill>
                            <a:schemeClr val="tx2"/>
                          </a:solidFill>
                          <a:latin typeface="+mn-lt"/>
                        </a:rPr>
                        <a:t>Most suicidal people communicate their intent sometime during the week of preceding their attempt.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60849527"/>
                  </a:ext>
                </a:extLst>
              </a:tr>
            </a:tbl>
          </a:graphicData>
        </a:graphic>
      </p:graphicFrame>
      <p:graphicFrame>
        <p:nvGraphicFramePr>
          <p:cNvPr id="7" name="Table 6">
            <a:extLst>
              <a:ext uri="{FF2B5EF4-FFF2-40B4-BE49-F238E27FC236}">
                <a16:creationId xmlns:a16="http://schemas.microsoft.com/office/drawing/2014/main" id="{2B26EB65-C3B6-4562-B597-16B7E0087D60}"/>
              </a:ext>
            </a:extLst>
          </p:cNvPr>
          <p:cNvGraphicFramePr>
            <a:graphicFrameLocks noGrp="1"/>
          </p:cNvGraphicFramePr>
          <p:nvPr>
            <p:extLst>
              <p:ext uri="{D42A27DB-BD31-4B8C-83A1-F6EECF244321}">
                <p14:modId xmlns:p14="http://schemas.microsoft.com/office/powerpoint/2010/main" val="2962720517"/>
              </p:ext>
            </p:extLst>
          </p:nvPr>
        </p:nvGraphicFramePr>
        <p:xfrm>
          <a:off x="673130" y="2817310"/>
          <a:ext cx="10560926" cy="457200"/>
        </p:xfrm>
        <a:graphic>
          <a:graphicData uri="http://schemas.openxmlformats.org/drawingml/2006/table">
            <a:tbl>
              <a:tblPr>
                <a:tableStyleId>{5C22544A-7EE6-4342-B048-85BDC9FD1C3A}</a:tableStyleId>
              </a:tblPr>
              <a:tblGrid>
                <a:gridCol w="1295006">
                  <a:extLst>
                    <a:ext uri="{9D8B030D-6E8A-4147-A177-3AD203B41FA5}">
                      <a16:colId xmlns:a16="http://schemas.microsoft.com/office/drawing/2014/main" val="1106664258"/>
                    </a:ext>
                  </a:extLst>
                </a:gridCol>
                <a:gridCol w="9265920">
                  <a:extLst>
                    <a:ext uri="{9D8B030D-6E8A-4147-A177-3AD203B41FA5}">
                      <a16:colId xmlns:a16="http://schemas.microsoft.com/office/drawing/2014/main" val="2880081372"/>
                    </a:ext>
                  </a:extLst>
                </a:gridCol>
              </a:tblGrid>
              <a:tr h="370840">
                <a:tc>
                  <a:txBody>
                    <a:bodyPr/>
                    <a:lstStyle/>
                    <a:p>
                      <a:r>
                        <a:rPr lang="en-US" sz="2400" b="1" dirty="0">
                          <a:solidFill>
                            <a:schemeClr val="tx2"/>
                          </a:solidFill>
                          <a:latin typeface="+mn-lt"/>
                        </a:rPr>
                        <a:t>Myth</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400" dirty="0">
                          <a:solidFill>
                            <a:schemeClr val="tx2"/>
                          </a:solidFill>
                          <a:latin typeface="+mn-lt"/>
                        </a:rPr>
                        <a:t>Those who talk about suicide don’t do it.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39623572"/>
                  </a:ext>
                </a:extLst>
              </a:tr>
            </a:tbl>
          </a:graphicData>
        </a:graphic>
      </p:graphicFrame>
      <p:graphicFrame>
        <p:nvGraphicFramePr>
          <p:cNvPr id="8" name="Table 7">
            <a:extLst>
              <a:ext uri="{FF2B5EF4-FFF2-40B4-BE49-F238E27FC236}">
                <a16:creationId xmlns:a16="http://schemas.microsoft.com/office/drawing/2014/main" id="{01BC845D-0F12-4778-955B-F5BD86117FEB}"/>
              </a:ext>
            </a:extLst>
          </p:cNvPr>
          <p:cNvGraphicFramePr>
            <a:graphicFrameLocks noGrp="1"/>
          </p:cNvGraphicFramePr>
          <p:nvPr>
            <p:extLst>
              <p:ext uri="{D42A27DB-BD31-4B8C-83A1-F6EECF244321}">
                <p14:modId xmlns:p14="http://schemas.microsoft.com/office/powerpoint/2010/main" val="3094302138"/>
              </p:ext>
            </p:extLst>
          </p:nvPr>
        </p:nvGraphicFramePr>
        <p:xfrm>
          <a:off x="673130" y="3354891"/>
          <a:ext cx="10560926" cy="457200"/>
        </p:xfrm>
        <a:graphic>
          <a:graphicData uri="http://schemas.openxmlformats.org/drawingml/2006/table">
            <a:tbl>
              <a:tblPr>
                <a:tableStyleId>{5C22544A-7EE6-4342-B048-85BDC9FD1C3A}</a:tableStyleId>
              </a:tblPr>
              <a:tblGrid>
                <a:gridCol w="1312423">
                  <a:extLst>
                    <a:ext uri="{9D8B030D-6E8A-4147-A177-3AD203B41FA5}">
                      <a16:colId xmlns:a16="http://schemas.microsoft.com/office/drawing/2014/main" val="2305021971"/>
                    </a:ext>
                  </a:extLst>
                </a:gridCol>
                <a:gridCol w="9248503">
                  <a:extLst>
                    <a:ext uri="{9D8B030D-6E8A-4147-A177-3AD203B41FA5}">
                      <a16:colId xmlns:a16="http://schemas.microsoft.com/office/drawing/2014/main" val="2643378866"/>
                    </a:ext>
                  </a:extLst>
                </a:gridCol>
              </a:tblGrid>
              <a:tr h="370840">
                <a:tc>
                  <a:txBody>
                    <a:bodyPr/>
                    <a:lstStyle/>
                    <a:p>
                      <a:r>
                        <a:rPr lang="en-US" sz="2400" b="1" dirty="0">
                          <a:solidFill>
                            <a:schemeClr val="tx2"/>
                          </a:solidFill>
                          <a:latin typeface="+mn-lt"/>
                        </a:rPr>
                        <a:t>Fact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400" dirty="0">
                          <a:solidFill>
                            <a:schemeClr val="tx2"/>
                          </a:solidFill>
                          <a:latin typeface="+mn-lt"/>
                        </a:rPr>
                        <a:t>People who talk about suicide may attempt an act of self-destruction.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28340069"/>
                  </a:ext>
                </a:extLst>
              </a:tr>
            </a:tbl>
          </a:graphicData>
        </a:graphic>
      </p:graphicFrame>
      <p:graphicFrame>
        <p:nvGraphicFramePr>
          <p:cNvPr id="9" name="Table 8">
            <a:extLst>
              <a:ext uri="{FF2B5EF4-FFF2-40B4-BE49-F238E27FC236}">
                <a16:creationId xmlns:a16="http://schemas.microsoft.com/office/drawing/2014/main" id="{BA5A2B38-0900-42E3-8593-C5B89EE04AE0}"/>
              </a:ext>
            </a:extLst>
          </p:cNvPr>
          <p:cNvGraphicFramePr>
            <a:graphicFrameLocks noGrp="1"/>
          </p:cNvGraphicFramePr>
          <p:nvPr>
            <p:extLst>
              <p:ext uri="{D42A27DB-BD31-4B8C-83A1-F6EECF244321}">
                <p14:modId xmlns:p14="http://schemas.microsoft.com/office/powerpoint/2010/main" val="664918270"/>
              </p:ext>
            </p:extLst>
          </p:nvPr>
        </p:nvGraphicFramePr>
        <p:xfrm>
          <a:off x="673130" y="3909181"/>
          <a:ext cx="10560926" cy="822960"/>
        </p:xfrm>
        <a:graphic>
          <a:graphicData uri="http://schemas.openxmlformats.org/drawingml/2006/table">
            <a:tbl>
              <a:tblPr>
                <a:tableStyleId>{5C22544A-7EE6-4342-B048-85BDC9FD1C3A}</a:tableStyleId>
              </a:tblPr>
              <a:tblGrid>
                <a:gridCol w="1312423">
                  <a:extLst>
                    <a:ext uri="{9D8B030D-6E8A-4147-A177-3AD203B41FA5}">
                      <a16:colId xmlns:a16="http://schemas.microsoft.com/office/drawing/2014/main" val="3834736559"/>
                    </a:ext>
                  </a:extLst>
                </a:gridCol>
                <a:gridCol w="9248503">
                  <a:extLst>
                    <a:ext uri="{9D8B030D-6E8A-4147-A177-3AD203B41FA5}">
                      <a16:colId xmlns:a16="http://schemas.microsoft.com/office/drawing/2014/main" val="3280630500"/>
                    </a:ext>
                  </a:extLst>
                </a:gridCol>
              </a:tblGrid>
              <a:tr h="793673">
                <a:tc>
                  <a:txBody>
                    <a:bodyPr/>
                    <a:lstStyle/>
                    <a:p>
                      <a:r>
                        <a:rPr lang="en-US" sz="2400" b="1" dirty="0">
                          <a:solidFill>
                            <a:schemeClr val="tx2"/>
                          </a:solidFill>
                          <a:latin typeface="+mn-lt"/>
                        </a:rPr>
                        <a:t>Myth</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400" dirty="0">
                          <a:solidFill>
                            <a:schemeClr val="tx2"/>
                          </a:solidFill>
                          <a:latin typeface="+mn-lt"/>
                        </a:rPr>
                        <a:t>A suicidal person just needs to think more positively and stop attention seeking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99267641"/>
                  </a:ext>
                </a:extLst>
              </a:tr>
            </a:tbl>
          </a:graphicData>
        </a:graphic>
      </p:graphicFrame>
      <p:graphicFrame>
        <p:nvGraphicFramePr>
          <p:cNvPr id="10" name="Table 9">
            <a:extLst>
              <a:ext uri="{FF2B5EF4-FFF2-40B4-BE49-F238E27FC236}">
                <a16:creationId xmlns:a16="http://schemas.microsoft.com/office/drawing/2014/main" id="{5DD00EC0-0681-4C12-94BA-94745609E532}"/>
              </a:ext>
            </a:extLst>
          </p:cNvPr>
          <p:cNvGraphicFramePr>
            <a:graphicFrameLocks noGrp="1"/>
          </p:cNvGraphicFramePr>
          <p:nvPr>
            <p:extLst>
              <p:ext uri="{D42A27DB-BD31-4B8C-83A1-F6EECF244321}">
                <p14:modId xmlns:p14="http://schemas.microsoft.com/office/powerpoint/2010/main" val="1619365101"/>
              </p:ext>
            </p:extLst>
          </p:nvPr>
        </p:nvGraphicFramePr>
        <p:xfrm>
          <a:off x="673130" y="4761567"/>
          <a:ext cx="10767030" cy="1307016"/>
        </p:xfrm>
        <a:graphic>
          <a:graphicData uri="http://schemas.openxmlformats.org/drawingml/2006/table">
            <a:tbl>
              <a:tblPr bandRow="1">
                <a:tableStyleId>{5C22544A-7EE6-4342-B048-85BDC9FD1C3A}</a:tableStyleId>
              </a:tblPr>
              <a:tblGrid>
                <a:gridCol w="1303715">
                  <a:extLst>
                    <a:ext uri="{9D8B030D-6E8A-4147-A177-3AD203B41FA5}">
                      <a16:colId xmlns:a16="http://schemas.microsoft.com/office/drawing/2014/main" val="1484931727"/>
                    </a:ext>
                  </a:extLst>
                </a:gridCol>
                <a:gridCol w="9463315">
                  <a:extLst>
                    <a:ext uri="{9D8B030D-6E8A-4147-A177-3AD203B41FA5}">
                      <a16:colId xmlns:a16="http://schemas.microsoft.com/office/drawing/2014/main" val="2508759794"/>
                    </a:ext>
                  </a:extLst>
                </a:gridCol>
              </a:tblGrid>
              <a:tr h="1307016">
                <a:tc>
                  <a:txBody>
                    <a:bodyPr/>
                    <a:lstStyle/>
                    <a:p>
                      <a:r>
                        <a:rPr lang="en-US" sz="2400" b="1" dirty="0">
                          <a:solidFill>
                            <a:schemeClr val="tx2"/>
                          </a:solidFill>
                          <a:latin typeface="+mn-lt"/>
                        </a:rPr>
                        <a:t>Fact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400" dirty="0">
                          <a:solidFill>
                            <a:schemeClr val="tx2"/>
                          </a:solidFill>
                          <a:latin typeface="+mn-lt"/>
                        </a:rPr>
                        <a:t>Depression changes the physical structure of the brain and nervous system. The persons inability to see the positives or get themselves out of their depression is not their fault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4697147"/>
                  </a:ext>
                </a:extLst>
              </a:tr>
            </a:tbl>
          </a:graphicData>
        </a:graphic>
      </p:graphicFrame>
    </p:spTree>
    <p:extLst>
      <p:ext uri="{BB962C8B-B14F-4D97-AF65-F5344CB8AC3E}">
        <p14:creationId xmlns:p14="http://schemas.microsoft.com/office/powerpoint/2010/main" val="2948236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fade">
                                      <p:cBhvr>
                                        <p:cTn id="3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124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B9E4BB-ADB2-41D8-A122-C8C4D4A43A49}"/>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3600" dirty="0">
                <a:solidFill>
                  <a:srgbClr val="FFFFFF"/>
                </a:solidFill>
              </a:rPr>
              <a:t>Changes in the brain due to Depression</a:t>
            </a:r>
          </a:p>
        </p:txBody>
      </p:sp>
      <p:sp>
        <p:nvSpPr>
          <p:cNvPr id="12"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7161EAB1-AC1D-4729-9511-444D753869F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0198" r="-1" b="3748"/>
          <a:stretch/>
        </p:blipFill>
        <p:spPr>
          <a:xfrm>
            <a:off x="976251" y="942538"/>
            <a:ext cx="7163222" cy="4808332"/>
          </a:xfrm>
          <a:prstGeom prst="rect">
            <a:avLst/>
          </a:prstGeom>
          <a:effectLst/>
        </p:spPr>
      </p:pic>
    </p:spTree>
    <p:extLst>
      <p:ext uri="{BB962C8B-B14F-4D97-AF65-F5344CB8AC3E}">
        <p14:creationId xmlns:p14="http://schemas.microsoft.com/office/powerpoint/2010/main" val="33567760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463869" y="905232"/>
            <a:ext cx="10156046" cy="5047536"/>
          </a:xfrm>
          <a:prstGeom prst="rect">
            <a:avLst/>
          </a:prstGeom>
          <a:noFill/>
        </p:spPr>
        <p:txBody>
          <a:bodyPr wrap="square" rtlCol="0">
            <a:spAutoFit/>
          </a:bodyPr>
          <a:lstStyle/>
          <a:p>
            <a:r>
              <a:rPr lang="en-US" altLang="en-US" sz="4600" b="1" dirty="0">
                <a:solidFill>
                  <a:schemeClr val="tx2"/>
                </a:solidFill>
              </a:rPr>
              <a:t>Suicide Clues And Warning Signs</a:t>
            </a:r>
          </a:p>
          <a:p>
            <a:pPr algn="ctr"/>
            <a:r>
              <a:rPr lang="en-US" altLang="en-US" sz="4600" b="1" dirty="0">
                <a:solidFill>
                  <a:schemeClr val="tx2"/>
                </a:solidFill>
              </a:rPr>
              <a:t>(In Asist we refer to these as invitations)</a:t>
            </a:r>
          </a:p>
          <a:p>
            <a:pPr algn="ctr"/>
            <a:endParaRPr lang="en-US" altLang="en-US" sz="4600" b="1" dirty="0">
              <a:solidFill>
                <a:schemeClr val="tx2"/>
              </a:solidFill>
            </a:endParaRPr>
          </a:p>
          <a:p>
            <a:r>
              <a:rPr lang="en-US" altLang="en-US" sz="4600" dirty="0">
                <a:solidFill>
                  <a:schemeClr val="tx2"/>
                </a:solidFill>
              </a:rPr>
              <a:t>The more clues and signs observed, </a:t>
            </a:r>
          </a:p>
          <a:p>
            <a:r>
              <a:rPr lang="en-US" altLang="en-US" sz="4600" dirty="0">
                <a:solidFill>
                  <a:schemeClr val="tx2"/>
                </a:solidFill>
              </a:rPr>
              <a:t>the greater the risk.  </a:t>
            </a:r>
          </a:p>
          <a:p>
            <a:endParaRPr lang="en-US" altLang="en-US" sz="4600" dirty="0">
              <a:solidFill>
                <a:schemeClr val="tx2"/>
              </a:solidFill>
            </a:endParaRPr>
          </a:p>
          <a:p>
            <a:pPr algn="ctr"/>
            <a:r>
              <a:rPr lang="en-US" altLang="en-US" sz="4600" b="1" dirty="0">
                <a:solidFill>
                  <a:schemeClr val="tx2"/>
                </a:solidFill>
              </a:rPr>
              <a:t>Take all signs </a:t>
            </a:r>
            <a:r>
              <a:rPr lang="en-US" altLang="en-US" sz="4600" b="1" u="sng" dirty="0">
                <a:solidFill>
                  <a:schemeClr val="tx2"/>
                </a:solidFill>
              </a:rPr>
              <a:t>seriously.</a:t>
            </a:r>
            <a:endParaRPr lang="en-US" sz="4600" b="1" dirty="0">
              <a:solidFill>
                <a:schemeClr val="tx2"/>
              </a:solidFill>
            </a:endParaRPr>
          </a:p>
        </p:txBody>
      </p:sp>
    </p:spTree>
    <p:extLst>
      <p:ext uri="{BB962C8B-B14F-4D97-AF65-F5344CB8AC3E}">
        <p14:creationId xmlns:p14="http://schemas.microsoft.com/office/powerpoint/2010/main" val="34984524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1859280" y="940677"/>
            <a:ext cx="8473440" cy="4647426"/>
          </a:xfrm>
          <a:prstGeom prst="rect">
            <a:avLst/>
          </a:prstGeom>
        </p:spPr>
        <p:txBody>
          <a:bodyPr wrap="square">
            <a:spAutoFit/>
          </a:bodyPr>
          <a:lstStyle/>
          <a:p>
            <a:pPr marL="342900" lvl="0" indent="-342900" eaLnBrk="0" fontAlgn="base" hangingPunct="0">
              <a:spcBef>
                <a:spcPct val="20000"/>
              </a:spcBef>
              <a:spcAft>
                <a:spcPct val="0"/>
              </a:spcAft>
              <a:buClr>
                <a:srgbClr val="00CCCC"/>
              </a:buClr>
              <a:buSzPct val="75000"/>
            </a:pPr>
            <a:r>
              <a:rPr lang="en-US" altLang="en-US" sz="4400" b="1" dirty="0">
                <a:solidFill>
                  <a:schemeClr val="tx2"/>
                </a:solidFill>
              </a:rPr>
              <a:t>Direct Verbal Clues:</a:t>
            </a:r>
            <a:endParaRPr lang="en-US" altLang="en-US" sz="4400" dirty="0">
              <a:solidFill>
                <a:schemeClr val="tx2"/>
              </a:solidFill>
            </a:endParaRPr>
          </a:p>
          <a:p>
            <a:pPr marL="457200" lvl="0" indent="-457200" eaLnBrk="0" fontAlgn="base" hangingPunct="0">
              <a:spcBef>
                <a:spcPct val="20000"/>
              </a:spcBef>
              <a:spcAft>
                <a:spcPct val="0"/>
              </a:spcAft>
              <a:buClr>
                <a:schemeClr val="tx2"/>
              </a:buClr>
              <a:buSzPct val="120000"/>
              <a:buFont typeface="Wingdings" panose="05000000000000000000" pitchFamily="2" charset="2"/>
              <a:buChar char="§"/>
            </a:pPr>
            <a:r>
              <a:rPr lang="en-US" altLang="en-US" sz="3600" dirty="0">
                <a:solidFill>
                  <a:schemeClr val="tx2"/>
                </a:solidFill>
              </a:rPr>
              <a:t>“I’ve decided to kill myself.”</a:t>
            </a:r>
          </a:p>
          <a:p>
            <a:pPr marL="457200" lvl="0" indent="-457200" eaLnBrk="0" fontAlgn="base" hangingPunct="0">
              <a:spcBef>
                <a:spcPct val="20000"/>
              </a:spcBef>
              <a:spcAft>
                <a:spcPct val="0"/>
              </a:spcAft>
              <a:buClr>
                <a:schemeClr val="tx2"/>
              </a:buClr>
              <a:buSzPct val="120000"/>
              <a:buFont typeface="Wingdings" panose="05000000000000000000" pitchFamily="2" charset="2"/>
              <a:buChar char="§"/>
            </a:pPr>
            <a:r>
              <a:rPr lang="en-US" altLang="en-US" sz="3600" dirty="0">
                <a:solidFill>
                  <a:schemeClr val="tx2"/>
                </a:solidFill>
              </a:rPr>
              <a:t>“I wish I were dead.”</a:t>
            </a:r>
          </a:p>
          <a:p>
            <a:pPr marL="457200" lvl="0" indent="-457200" eaLnBrk="0" fontAlgn="base" hangingPunct="0">
              <a:spcBef>
                <a:spcPct val="20000"/>
              </a:spcBef>
              <a:spcAft>
                <a:spcPct val="0"/>
              </a:spcAft>
              <a:buClr>
                <a:schemeClr val="tx2"/>
              </a:buClr>
              <a:buSzPct val="120000"/>
              <a:buFont typeface="Wingdings" panose="05000000000000000000" pitchFamily="2" charset="2"/>
              <a:buChar char="§"/>
            </a:pPr>
            <a:r>
              <a:rPr lang="en-US" altLang="en-US" sz="3600" dirty="0">
                <a:solidFill>
                  <a:schemeClr val="tx2"/>
                </a:solidFill>
              </a:rPr>
              <a:t>“I’m going to commit suicide.”</a:t>
            </a:r>
          </a:p>
          <a:p>
            <a:pPr marL="457200" lvl="0" indent="-457200" eaLnBrk="0" fontAlgn="base" hangingPunct="0">
              <a:spcBef>
                <a:spcPct val="20000"/>
              </a:spcBef>
              <a:spcAft>
                <a:spcPct val="0"/>
              </a:spcAft>
              <a:buClr>
                <a:schemeClr val="tx2"/>
              </a:buClr>
              <a:buSzPct val="120000"/>
              <a:buFont typeface="Wingdings" panose="05000000000000000000" pitchFamily="2" charset="2"/>
              <a:buChar char="§"/>
            </a:pPr>
            <a:r>
              <a:rPr lang="en-US" altLang="en-US" sz="3600" dirty="0">
                <a:solidFill>
                  <a:schemeClr val="tx2"/>
                </a:solidFill>
              </a:rPr>
              <a:t>“I’m going to end it all.”</a:t>
            </a:r>
          </a:p>
          <a:p>
            <a:pPr marL="457200" lvl="0" indent="-457200" eaLnBrk="0" fontAlgn="base" hangingPunct="0">
              <a:spcBef>
                <a:spcPct val="20000"/>
              </a:spcBef>
              <a:spcAft>
                <a:spcPct val="0"/>
              </a:spcAft>
              <a:buClr>
                <a:schemeClr val="tx2"/>
              </a:buClr>
              <a:buSzPct val="120000"/>
              <a:buFont typeface="Wingdings" panose="05000000000000000000" pitchFamily="2" charset="2"/>
              <a:buChar char="§"/>
            </a:pPr>
            <a:r>
              <a:rPr lang="en-US" altLang="en-US" sz="3600" dirty="0">
                <a:solidFill>
                  <a:schemeClr val="tx2"/>
                </a:solidFill>
              </a:rPr>
              <a:t>“If (such and such) doesn’t happen, I’ll kill</a:t>
            </a:r>
            <a:br>
              <a:rPr lang="en-US" altLang="en-US" sz="3600" dirty="0">
                <a:solidFill>
                  <a:schemeClr val="tx2"/>
                </a:solidFill>
              </a:rPr>
            </a:br>
            <a:r>
              <a:rPr lang="en-US" altLang="en-US" sz="3600" dirty="0">
                <a:solidFill>
                  <a:schemeClr val="tx2"/>
                </a:solidFill>
              </a:rPr>
              <a:t>  myself.”</a:t>
            </a:r>
          </a:p>
        </p:txBody>
      </p:sp>
    </p:spTree>
    <p:extLst>
      <p:ext uri="{BB962C8B-B14F-4D97-AF65-F5344CB8AC3E}">
        <p14:creationId xmlns:p14="http://schemas.microsoft.com/office/powerpoint/2010/main" val="1905273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611566" y="1672755"/>
            <a:ext cx="6365966" cy="1323665"/>
          </a:xfrm>
        </p:spPr>
        <p:txBody>
          <a:bodyPr>
            <a:noAutofit/>
          </a:bodyPr>
          <a:lstStyle/>
          <a:p>
            <a:r>
              <a:rPr lang="en-US" sz="12000" dirty="0">
                <a:solidFill>
                  <a:schemeClr val="tx2"/>
                </a:solidFill>
                <a:latin typeface="Baskerville Old Face" panose="02020602080505020303" pitchFamily="18" charset="0"/>
              </a:rPr>
              <a:t>QPR</a:t>
            </a:r>
          </a:p>
        </p:txBody>
      </p:sp>
      <p:sp>
        <p:nvSpPr>
          <p:cNvPr id="2" name="TextBox 1"/>
          <p:cNvSpPr txBox="1"/>
          <p:nvPr/>
        </p:nvSpPr>
        <p:spPr>
          <a:xfrm>
            <a:off x="1643133" y="3530992"/>
            <a:ext cx="8775544" cy="1323439"/>
          </a:xfrm>
          <a:prstGeom prst="rect">
            <a:avLst/>
          </a:prstGeom>
          <a:noFill/>
        </p:spPr>
        <p:txBody>
          <a:bodyPr wrap="none" rtlCol="0">
            <a:spAutoFit/>
          </a:bodyPr>
          <a:lstStyle/>
          <a:p>
            <a:r>
              <a:rPr lang="en-US" sz="8000" b="1" dirty="0">
                <a:solidFill>
                  <a:schemeClr val="tx2"/>
                </a:solidFill>
                <a:latin typeface="Avenir Next" panose="020B0503020202020204" pitchFamily="34" charset="0"/>
              </a:rPr>
              <a:t>Q</a:t>
            </a:r>
            <a:r>
              <a:rPr lang="en-US" sz="6000" dirty="0">
                <a:solidFill>
                  <a:schemeClr val="tx2"/>
                </a:solidFill>
                <a:latin typeface="Avenir Next" panose="020B0503020202020204" pitchFamily="34" charset="0"/>
              </a:rPr>
              <a:t>uestion, </a:t>
            </a:r>
            <a:r>
              <a:rPr lang="en-US" sz="8000" b="1" dirty="0">
                <a:solidFill>
                  <a:schemeClr val="tx2"/>
                </a:solidFill>
                <a:latin typeface="Avenir Next" panose="020B0503020202020204" pitchFamily="34" charset="0"/>
              </a:rPr>
              <a:t>P</a:t>
            </a:r>
            <a:r>
              <a:rPr lang="en-US" sz="6000" dirty="0">
                <a:solidFill>
                  <a:schemeClr val="tx2"/>
                </a:solidFill>
                <a:latin typeface="Avenir Next" panose="020B0503020202020204" pitchFamily="34" charset="0"/>
              </a:rPr>
              <a:t>ersuade, </a:t>
            </a:r>
            <a:r>
              <a:rPr lang="en-US" sz="8000" b="1" dirty="0">
                <a:solidFill>
                  <a:schemeClr val="tx2"/>
                </a:solidFill>
                <a:latin typeface="Avenir Next" panose="020B0503020202020204" pitchFamily="34" charset="0"/>
              </a:rPr>
              <a:t>R</a:t>
            </a:r>
            <a:r>
              <a:rPr lang="en-US" sz="6000" dirty="0">
                <a:solidFill>
                  <a:schemeClr val="tx2"/>
                </a:solidFill>
                <a:latin typeface="Avenir Next" panose="020B0503020202020204" pitchFamily="34" charset="0"/>
              </a:rPr>
              <a:t>efer</a:t>
            </a:r>
          </a:p>
        </p:txBody>
      </p:sp>
    </p:spTree>
    <p:extLst>
      <p:ext uri="{BB962C8B-B14F-4D97-AF65-F5344CB8AC3E}">
        <p14:creationId xmlns:p14="http://schemas.microsoft.com/office/powerpoint/2010/main" val="1184278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1728966" y="503341"/>
            <a:ext cx="10158234" cy="5851318"/>
          </a:xfrm>
          <a:prstGeom prst="rect">
            <a:avLst/>
          </a:prstGeom>
        </p:spPr>
        <p:txBody>
          <a:bodyPr wrap="square">
            <a:spAutoFit/>
          </a:bodyPr>
          <a:lstStyle/>
          <a:p>
            <a:pPr lvl="0" eaLnBrk="0" fontAlgn="base" hangingPunct="0">
              <a:spcBef>
                <a:spcPct val="20000"/>
              </a:spcBef>
              <a:spcAft>
                <a:spcPct val="0"/>
              </a:spcAft>
              <a:buClr>
                <a:srgbClr val="00CCCC"/>
              </a:buClr>
              <a:buSzPct val="75000"/>
            </a:pPr>
            <a:r>
              <a:rPr lang="en-US" altLang="en-US" sz="4400" b="1" dirty="0">
                <a:solidFill>
                  <a:schemeClr val="tx2"/>
                </a:solidFill>
              </a:rPr>
              <a:t>Indirect Verbal Clues</a:t>
            </a:r>
          </a:p>
          <a:p>
            <a:pPr marL="457200" lvl="0" indent="-457200" eaLnBrk="0" fontAlgn="base" hangingPunct="0">
              <a:spcBef>
                <a:spcPct val="20000"/>
              </a:spcBef>
              <a:spcAft>
                <a:spcPct val="0"/>
              </a:spcAft>
              <a:buClr>
                <a:schemeClr val="tx2"/>
              </a:buClr>
              <a:buSzPct val="120000"/>
              <a:buFont typeface="Wingdings" panose="05000000000000000000" pitchFamily="2" charset="2"/>
              <a:buChar char="§"/>
            </a:pPr>
            <a:r>
              <a:rPr lang="en-US" altLang="en-US" sz="3600" dirty="0">
                <a:solidFill>
                  <a:schemeClr val="tx2"/>
                </a:solidFill>
              </a:rPr>
              <a:t>“I’m tired of life, I just can’t go on.”</a:t>
            </a:r>
          </a:p>
          <a:p>
            <a:pPr marL="457200" lvl="0" indent="-457200" eaLnBrk="0" fontAlgn="base" hangingPunct="0">
              <a:spcBef>
                <a:spcPct val="20000"/>
              </a:spcBef>
              <a:spcAft>
                <a:spcPct val="0"/>
              </a:spcAft>
              <a:buClr>
                <a:schemeClr val="tx2"/>
              </a:buClr>
              <a:buSzPct val="120000"/>
              <a:buFont typeface="Wingdings" panose="05000000000000000000" pitchFamily="2" charset="2"/>
              <a:buChar char="§"/>
            </a:pPr>
            <a:r>
              <a:rPr lang="en-US" altLang="en-US" sz="3600" dirty="0">
                <a:solidFill>
                  <a:schemeClr val="tx2"/>
                </a:solidFill>
              </a:rPr>
              <a:t>“My family would be better off without me.”</a:t>
            </a:r>
          </a:p>
          <a:p>
            <a:pPr marL="457200" lvl="0" indent="-457200" eaLnBrk="0" fontAlgn="base" hangingPunct="0">
              <a:spcBef>
                <a:spcPct val="20000"/>
              </a:spcBef>
              <a:spcAft>
                <a:spcPct val="0"/>
              </a:spcAft>
              <a:buClr>
                <a:schemeClr val="tx2"/>
              </a:buClr>
              <a:buSzPct val="120000"/>
              <a:buFont typeface="Wingdings" panose="05000000000000000000" pitchFamily="2" charset="2"/>
              <a:buChar char="§"/>
            </a:pPr>
            <a:r>
              <a:rPr lang="en-US" altLang="en-US" sz="3600" dirty="0">
                <a:solidFill>
                  <a:schemeClr val="tx2"/>
                </a:solidFill>
              </a:rPr>
              <a:t>“When I’m gone you will need to look after your mother.”</a:t>
            </a:r>
          </a:p>
          <a:p>
            <a:pPr marL="457200" lvl="0" indent="-457200" eaLnBrk="0" fontAlgn="base" hangingPunct="0">
              <a:spcBef>
                <a:spcPct val="20000"/>
              </a:spcBef>
              <a:spcAft>
                <a:spcPct val="0"/>
              </a:spcAft>
              <a:buClr>
                <a:schemeClr val="tx2"/>
              </a:buClr>
              <a:buSzPct val="120000"/>
              <a:buFont typeface="Wingdings" panose="05000000000000000000" pitchFamily="2" charset="2"/>
              <a:buChar char="§"/>
            </a:pPr>
            <a:r>
              <a:rPr lang="en-US" altLang="en-US" sz="3600" dirty="0">
                <a:solidFill>
                  <a:schemeClr val="tx2"/>
                </a:solidFill>
              </a:rPr>
              <a:t>“I just want out.”</a:t>
            </a:r>
          </a:p>
          <a:p>
            <a:pPr marL="457200" lvl="0" indent="-457200" eaLnBrk="0" fontAlgn="base" hangingPunct="0">
              <a:spcBef>
                <a:spcPct val="20000"/>
              </a:spcBef>
              <a:spcAft>
                <a:spcPct val="0"/>
              </a:spcAft>
              <a:buClr>
                <a:schemeClr val="tx2"/>
              </a:buClr>
              <a:buSzPct val="120000"/>
              <a:buFont typeface="Wingdings" panose="05000000000000000000" pitchFamily="2" charset="2"/>
              <a:buChar char="§"/>
            </a:pPr>
            <a:r>
              <a:rPr lang="en-US" altLang="en-US" sz="3600" dirty="0">
                <a:solidFill>
                  <a:schemeClr val="tx2"/>
                </a:solidFill>
              </a:rPr>
              <a:t>“I won’t be around much longer.”</a:t>
            </a:r>
          </a:p>
          <a:p>
            <a:pPr marL="457200" lvl="0" indent="-457200" eaLnBrk="0" fontAlgn="base" hangingPunct="0">
              <a:spcBef>
                <a:spcPct val="20000"/>
              </a:spcBef>
              <a:spcAft>
                <a:spcPct val="0"/>
              </a:spcAft>
              <a:buClr>
                <a:schemeClr val="tx2"/>
              </a:buClr>
              <a:buSzPct val="120000"/>
              <a:buFont typeface="Wingdings" panose="05000000000000000000" pitchFamily="2" charset="2"/>
              <a:buChar char="§"/>
            </a:pPr>
            <a:r>
              <a:rPr lang="en-US" altLang="en-US" sz="3600" dirty="0">
                <a:solidFill>
                  <a:schemeClr val="tx2"/>
                </a:solidFill>
              </a:rPr>
              <a:t>“Pretty soon you won’t have to worry about</a:t>
            </a:r>
            <a:br>
              <a:rPr lang="en-US" altLang="en-US" sz="3600" dirty="0">
                <a:solidFill>
                  <a:schemeClr val="tx2"/>
                </a:solidFill>
              </a:rPr>
            </a:br>
            <a:r>
              <a:rPr lang="en-US" altLang="en-US" sz="3600" dirty="0">
                <a:solidFill>
                  <a:schemeClr val="tx2"/>
                </a:solidFill>
              </a:rPr>
              <a:t>  me.”</a:t>
            </a:r>
          </a:p>
        </p:txBody>
      </p:sp>
    </p:spTree>
    <p:extLst>
      <p:ext uri="{BB962C8B-B14F-4D97-AF65-F5344CB8AC3E}">
        <p14:creationId xmlns:p14="http://schemas.microsoft.com/office/powerpoint/2010/main" val="324066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fade">
                                      <p:cBhvr>
                                        <p:cTn id="3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1512248" y="652570"/>
            <a:ext cx="10554789" cy="3982629"/>
          </a:xfrm>
          <a:prstGeom prst="rect">
            <a:avLst/>
          </a:prstGeom>
        </p:spPr>
        <p:txBody>
          <a:bodyPr wrap="square">
            <a:spAutoFit/>
          </a:bodyPr>
          <a:lstStyle/>
          <a:p>
            <a:pPr marL="342900" lvl="0" indent="-342900" eaLnBrk="0" fontAlgn="base" hangingPunct="0">
              <a:spcBef>
                <a:spcPct val="20000"/>
              </a:spcBef>
              <a:spcAft>
                <a:spcPct val="0"/>
              </a:spcAft>
              <a:buClr>
                <a:srgbClr val="00CCCC"/>
              </a:buClr>
              <a:buSzPct val="75000"/>
            </a:pPr>
            <a:r>
              <a:rPr lang="en-US" altLang="en-US" sz="4400" b="1" dirty="0">
                <a:solidFill>
                  <a:schemeClr val="tx2"/>
                </a:solidFill>
              </a:rPr>
              <a:t>Behavioral Clues:</a:t>
            </a:r>
          </a:p>
          <a:p>
            <a:pPr marL="342900" lvl="0" indent="-342900" eaLnBrk="0" fontAlgn="base" hangingPunct="0">
              <a:spcBef>
                <a:spcPct val="20000"/>
              </a:spcBef>
              <a:spcAft>
                <a:spcPct val="0"/>
              </a:spcAft>
              <a:buClr>
                <a:schemeClr val="tx2"/>
              </a:buClr>
              <a:buSzPct val="120000"/>
              <a:buFont typeface="Wingdings" panose="05000000000000000000" pitchFamily="2" charset="2"/>
              <a:buChar char="§"/>
            </a:pPr>
            <a:r>
              <a:rPr lang="en-US" altLang="en-US" sz="3600" dirty="0">
                <a:solidFill>
                  <a:schemeClr val="tx2"/>
                </a:solidFill>
              </a:rPr>
              <a:t>The most serious and powerful predictor of death by suicide is a previous suicide attempt</a:t>
            </a:r>
          </a:p>
          <a:p>
            <a:pPr marL="342900" lvl="0" indent="-342900" eaLnBrk="0" fontAlgn="base" hangingPunct="0">
              <a:spcBef>
                <a:spcPct val="20000"/>
              </a:spcBef>
              <a:spcAft>
                <a:spcPct val="0"/>
              </a:spcAft>
              <a:buClr>
                <a:schemeClr val="tx2"/>
              </a:buClr>
              <a:buSzPct val="120000"/>
              <a:buFont typeface="Wingdings" panose="05000000000000000000" pitchFamily="2" charset="2"/>
              <a:buChar char="§"/>
            </a:pPr>
            <a:r>
              <a:rPr lang="en-US" altLang="en-US" sz="3600" dirty="0">
                <a:solidFill>
                  <a:schemeClr val="tx2"/>
                </a:solidFill>
              </a:rPr>
              <a:t>Acquiring a gun or stockpiling pills</a:t>
            </a:r>
          </a:p>
          <a:p>
            <a:pPr marL="342900" lvl="0" indent="-342900" eaLnBrk="0" fontAlgn="base" hangingPunct="0">
              <a:spcBef>
                <a:spcPct val="20000"/>
              </a:spcBef>
              <a:spcAft>
                <a:spcPct val="0"/>
              </a:spcAft>
              <a:buClr>
                <a:schemeClr val="tx2"/>
              </a:buClr>
              <a:buSzPct val="120000"/>
              <a:buFont typeface="Wingdings" panose="05000000000000000000" pitchFamily="2" charset="2"/>
              <a:buChar char="§"/>
            </a:pPr>
            <a:r>
              <a:rPr lang="en-US" altLang="en-US" sz="3600" dirty="0">
                <a:solidFill>
                  <a:schemeClr val="tx2"/>
                </a:solidFill>
              </a:rPr>
              <a:t>Co-occurring depression, moodiness, hopelessness</a:t>
            </a:r>
          </a:p>
          <a:p>
            <a:pPr marL="342900" lvl="0" indent="-342900" eaLnBrk="0" fontAlgn="base" hangingPunct="0">
              <a:spcBef>
                <a:spcPct val="20000"/>
              </a:spcBef>
              <a:spcAft>
                <a:spcPct val="0"/>
              </a:spcAft>
              <a:buClr>
                <a:schemeClr val="tx2"/>
              </a:buClr>
              <a:buSzPct val="120000"/>
              <a:buFont typeface="Wingdings" panose="05000000000000000000" pitchFamily="2" charset="2"/>
              <a:buChar char="§"/>
            </a:pPr>
            <a:r>
              <a:rPr lang="en-US" altLang="en-US" sz="3600" dirty="0">
                <a:solidFill>
                  <a:schemeClr val="tx2"/>
                </a:solidFill>
              </a:rPr>
              <a:t>Putting personal affairs in order</a:t>
            </a:r>
          </a:p>
        </p:txBody>
      </p:sp>
    </p:spTree>
    <p:extLst>
      <p:ext uri="{BB962C8B-B14F-4D97-AF65-F5344CB8AC3E}">
        <p14:creationId xmlns:p14="http://schemas.microsoft.com/office/powerpoint/2010/main" val="3252335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fade">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1585629" y="680706"/>
            <a:ext cx="10554789" cy="3982629"/>
          </a:xfrm>
          <a:prstGeom prst="rect">
            <a:avLst/>
          </a:prstGeom>
        </p:spPr>
        <p:txBody>
          <a:bodyPr wrap="square">
            <a:spAutoFit/>
          </a:bodyPr>
          <a:lstStyle/>
          <a:p>
            <a:pPr marL="342900" lvl="0" indent="-342900" eaLnBrk="0" fontAlgn="base" hangingPunct="0">
              <a:spcBef>
                <a:spcPct val="20000"/>
              </a:spcBef>
              <a:spcAft>
                <a:spcPct val="0"/>
              </a:spcAft>
              <a:buClr>
                <a:srgbClr val="00CCCC"/>
              </a:buClr>
              <a:buSzPct val="75000"/>
            </a:pPr>
            <a:r>
              <a:rPr lang="en-US" altLang="en-US" sz="4400" b="1" dirty="0">
                <a:solidFill>
                  <a:schemeClr val="tx2"/>
                </a:solidFill>
              </a:rPr>
              <a:t>More Behavioral Clues:</a:t>
            </a:r>
          </a:p>
          <a:p>
            <a:pPr marL="342900" lvl="0" indent="-342900" eaLnBrk="0" fontAlgn="base" hangingPunct="0">
              <a:spcBef>
                <a:spcPct val="20000"/>
              </a:spcBef>
              <a:spcAft>
                <a:spcPct val="0"/>
              </a:spcAft>
              <a:buClr>
                <a:schemeClr val="tx2"/>
              </a:buClr>
              <a:buSzPct val="120000"/>
              <a:buFont typeface="Wingdings" panose="05000000000000000000" pitchFamily="2" charset="2"/>
              <a:buChar char="§"/>
            </a:pPr>
            <a:r>
              <a:rPr lang="en-US" altLang="en-US" sz="3600" dirty="0">
                <a:solidFill>
                  <a:schemeClr val="tx2"/>
                </a:solidFill>
              </a:rPr>
              <a:t>Giving away prized possessions</a:t>
            </a:r>
          </a:p>
          <a:p>
            <a:pPr marL="342900" lvl="0" indent="-342900" eaLnBrk="0" fontAlgn="base" hangingPunct="0">
              <a:spcBef>
                <a:spcPct val="20000"/>
              </a:spcBef>
              <a:spcAft>
                <a:spcPct val="0"/>
              </a:spcAft>
              <a:buClr>
                <a:schemeClr val="tx2"/>
              </a:buClr>
              <a:buSzPct val="120000"/>
              <a:buFont typeface="Wingdings" panose="05000000000000000000" pitchFamily="2" charset="2"/>
              <a:buChar char="§"/>
            </a:pPr>
            <a:r>
              <a:rPr lang="en-US" altLang="en-US" sz="3600" dirty="0">
                <a:solidFill>
                  <a:schemeClr val="tx2"/>
                </a:solidFill>
              </a:rPr>
              <a:t>Sudden interest or disinterest in religion</a:t>
            </a:r>
          </a:p>
          <a:p>
            <a:pPr marL="342900" lvl="0" indent="-342900" eaLnBrk="0" fontAlgn="base" hangingPunct="0">
              <a:spcBef>
                <a:spcPct val="20000"/>
              </a:spcBef>
              <a:spcAft>
                <a:spcPct val="0"/>
              </a:spcAft>
              <a:buClr>
                <a:schemeClr val="tx2"/>
              </a:buClr>
              <a:buSzPct val="120000"/>
              <a:buFont typeface="Wingdings" panose="05000000000000000000" pitchFamily="2" charset="2"/>
              <a:buChar char="§"/>
            </a:pPr>
            <a:r>
              <a:rPr lang="en-US" altLang="en-US" sz="3600" dirty="0">
                <a:solidFill>
                  <a:schemeClr val="tx2"/>
                </a:solidFill>
              </a:rPr>
              <a:t>Drug or alcohol abuse, or relapse after a period of recovery</a:t>
            </a:r>
          </a:p>
          <a:p>
            <a:pPr marL="342900" lvl="0" indent="-342900" eaLnBrk="0" fontAlgn="base" hangingPunct="0">
              <a:spcBef>
                <a:spcPct val="20000"/>
              </a:spcBef>
              <a:spcAft>
                <a:spcPct val="0"/>
              </a:spcAft>
              <a:buClr>
                <a:schemeClr val="tx2"/>
              </a:buClr>
              <a:buSzPct val="120000"/>
              <a:buFont typeface="Wingdings" panose="05000000000000000000" pitchFamily="2" charset="2"/>
              <a:buChar char="§"/>
            </a:pPr>
            <a:r>
              <a:rPr lang="en-US" altLang="en-US" sz="3600" dirty="0">
                <a:solidFill>
                  <a:schemeClr val="tx2"/>
                </a:solidFill>
              </a:rPr>
              <a:t>Unexplained anger, aggression and irritability</a:t>
            </a:r>
          </a:p>
        </p:txBody>
      </p:sp>
    </p:spTree>
    <p:extLst>
      <p:ext uri="{BB962C8B-B14F-4D97-AF65-F5344CB8AC3E}">
        <p14:creationId xmlns:p14="http://schemas.microsoft.com/office/powerpoint/2010/main" val="194556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1520255" y="700086"/>
            <a:ext cx="10554789" cy="3982629"/>
          </a:xfrm>
          <a:prstGeom prst="rect">
            <a:avLst/>
          </a:prstGeom>
        </p:spPr>
        <p:txBody>
          <a:bodyPr wrap="square">
            <a:spAutoFit/>
          </a:bodyPr>
          <a:lstStyle/>
          <a:p>
            <a:pPr marL="342900" lvl="0" indent="-342900" eaLnBrk="0" fontAlgn="base" hangingPunct="0">
              <a:spcBef>
                <a:spcPct val="20000"/>
              </a:spcBef>
              <a:spcAft>
                <a:spcPct val="0"/>
              </a:spcAft>
              <a:buClr>
                <a:srgbClr val="00CCCC"/>
              </a:buClr>
              <a:buSzPct val="75000"/>
            </a:pPr>
            <a:r>
              <a:rPr lang="en-US" altLang="en-US" sz="4400" b="1" dirty="0">
                <a:solidFill>
                  <a:schemeClr val="tx2"/>
                </a:solidFill>
              </a:rPr>
              <a:t>Situational Clues:</a:t>
            </a:r>
          </a:p>
          <a:p>
            <a:pPr marL="457200" lvl="0" indent="-457200" eaLnBrk="0" fontAlgn="base" hangingPunct="0">
              <a:spcBef>
                <a:spcPct val="20000"/>
              </a:spcBef>
              <a:spcAft>
                <a:spcPct val="0"/>
              </a:spcAft>
              <a:buClr>
                <a:schemeClr val="tx2"/>
              </a:buClr>
              <a:buSzPct val="120000"/>
              <a:buFont typeface="Wingdings" panose="05000000000000000000" pitchFamily="2" charset="2"/>
              <a:buChar char="§"/>
            </a:pPr>
            <a:r>
              <a:rPr lang="en-US" altLang="en-US" sz="3600" dirty="0">
                <a:solidFill>
                  <a:schemeClr val="tx2"/>
                </a:solidFill>
              </a:rPr>
              <a:t>Being  fired or being expelled from school</a:t>
            </a:r>
          </a:p>
          <a:p>
            <a:pPr marL="457200" lvl="0" indent="-457200" eaLnBrk="0" fontAlgn="base" hangingPunct="0">
              <a:spcBef>
                <a:spcPct val="20000"/>
              </a:spcBef>
              <a:spcAft>
                <a:spcPct val="0"/>
              </a:spcAft>
              <a:buClr>
                <a:schemeClr val="tx2"/>
              </a:buClr>
              <a:buSzPct val="120000"/>
              <a:buFont typeface="Wingdings" panose="05000000000000000000" pitchFamily="2" charset="2"/>
              <a:buChar char="§"/>
            </a:pPr>
            <a:r>
              <a:rPr lang="en-US" altLang="en-US" sz="3600" dirty="0">
                <a:solidFill>
                  <a:schemeClr val="tx2"/>
                </a:solidFill>
              </a:rPr>
              <a:t>A recent unwanted move</a:t>
            </a:r>
          </a:p>
          <a:p>
            <a:pPr marL="457200" lvl="0" indent="-457200" eaLnBrk="0" fontAlgn="base" hangingPunct="0">
              <a:spcBef>
                <a:spcPct val="20000"/>
              </a:spcBef>
              <a:spcAft>
                <a:spcPct val="0"/>
              </a:spcAft>
              <a:buClr>
                <a:schemeClr val="tx2"/>
              </a:buClr>
              <a:buSzPct val="120000"/>
              <a:buFont typeface="Wingdings" panose="05000000000000000000" pitchFamily="2" charset="2"/>
              <a:buChar char="§"/>
            </a:pPr>
            <a:r>
              <a:rPr lang="en-US" altLang="en-US" sz="3600" dirty="0">
                <a:solidFill>
                  <a:schemeClr val="tx2"/>
                </a:solidFill>
              </a:rPr>
              <a:t>Loss of any major relationship</a:t>
            </a:r>
          </a:p>
          <a:p>
            <a:pPr marL="457200" lvl="0" indent="-457200" eaLnBrk="0" fontAlgn="base" hangingPunct="0">
              <a:spcBef>
                <a:spcPct val="20000"/>
              </a:spcBef>
              <a:spcAft>
                <a:spcPct val="0"/>
              </a:spcAft>
              <a:buClr>
                <a:schemeClr val="tx2"/>
              </a:buClr>
              <a:buSzPct val="120000"/>
              <a:buFont typeface="Wingdings" panose="05000000000000000000" pitchFamily="2" charset="2"/>
              <a:buChar char="§"/>
            </a:pPr>
            <a:r>
              <a:rPr lang="en-US" altLang="en-US" sz="3600" dirty="0">
                <a:solidFill>
                  <a:schemeClr val="tx2"/>
                </a:solidFill>
              </a:rPr>
              <a:t>Death of a spouse, child, or best friend, especially if by suicide</a:t>
            </a:r>
          </a:p>
        </p:txBody>
      </p:sp>
    </p:spTree>
    <p:extLst>
      <p:ext uri="{BB962C8B-B14F-4D97-AF65-F5344CB8AC3E}">
        <p14:creationId xmlns:p14="http://schemas.microsoft.com/office/powerpoint/2010/main" val="373048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1504808" y="684912"/>
            <a:ext cx="10554789" cy="4647426"/>
          </a:xfrm>
          <a:prstGeom prst="rect">
            <a:avLst/>
          </a:prstGeom>
        </p:spPr>
        <p:txBody>
          <a:bodyPr wrap="square">
            <a:spAutoFit/>
          </a:bodyPr>
          <a:lstStyle/>
          <a:p>
            <a:pPr marL="342900" lvl="0" indent="-342900" eaLnBrk="0" fontAlgn="base" hangingPunct="0">
              <a:spcBef>
                <a:spcPct val="20000"/>
              </a:spcBef>
              <a:spcAft>
                <a:spcPct val="0"/>
              </a:spcAft>
              <a:buClr>
                <a:srgbClr val="00CCCC"/>
              </a:buClr>
              <a:buSzPct val="75000"/>
            </a:pPr>
            <a:r>
              <a:rPr lang="en-US" altLang="en-US" sz="4400" b="1" dirty="0">
                <a:solidFill>
                  <a:schemeClr val="tx2"/>
                </a:solidFill>
              </a:rPr>
              <a:t>Situational Clues </a:t>
            </a:r>
            <a:r>
              <a:rPr lang="en-US" altLang="en-US" sz="4400" b="1" i="1" dirty="0">
                <a:solidFill>
                  <a:schemeClr val="tx2"/>
                </a:solidFill>
              </a:rPr>
              <a:t>(continued):</a:t>
            </a:r>
          </a:p>
          <a:p>
            <a:pPr marL="457200" lvl="0" indent="-457200" eaLnBrk="0" fontAlgn="base" hangingPunct="0">
              <a:spcBef>
                <a:spcPct val="20000"/>
              </a:spcBef>
              <a:spcAft>
                <a:spcPct val="0"/>
              </a:spcAft>
              <a:buClr>
                <a:schemeClr val="tx2"/>
              </a:buClr>
              <a:buSzPct val="120000"/>
              <a:buFont typeface="Wingdings" panose="05000000000000000000" pitchFamily="2" charset="2"/>
              <a:buChar char="§"/>
            </a:pPr>
            <a:r>
              <a:rPr lang="en-US" altLang="en-US" sz="3600" dirty="0">
                <a:solidFill>
                  <a:schemeClr val="tx2"/>
                </a:solidFill>
              </a:rPr>
              <a:t>Diagnosis of a serious or terminal illness</a:t>
            </a:r>
          </a:p>
          <a:p>
            <a:pPr marL="457200" lvl="0" indent="-457200" eaLnBrk="0" fontAlgn="base" hangingPunct="0">
              <a:spcBef>
                <a:spcPct val="20000"/>
              </a:spcBef>
              <a:spcAft>
                <a:spcPct val="0"/>
              </a:spcAft>
              <a:buClr>
                <a:schemeClr val="tx2"/>
              </a:buClr>
              <a:buSzPct val="120000"/>
              <a:buFont typeface="Wingdings" panose="05000000000000000000" pitchFamily="2" charset="2"/>
              <a:buChar char="§"/>
            </a:pPr>
            <a:r>
              <a:rPr lang="en-US" altLang="en-US" sz="3600" dirty="0">
                <a:solidFill>
                  <a:schemeClr val="tx2"/>
                </a:solidFill>
              </a:rPr>
              <a:t>Sudden unexpected loss of freedom/fear of punishment</a:t>
            </a:r>
          </a:p>
          <a:p>
            <a:pPr marL="457200" lvl="0" indent="-457200" eaLnBrk="0" fontAlgn="base" hangingPunct="0">
              <a:spcBef>
                <a:spcPct val="20000"/>
              </a:spcBef>
              <a:spcAft>
                <a:spcPct val="0"/>
              </a:spcAft>
              <a:buClr>
                <a:schemeClr val="tx2"/>
              </a:buClr>
              <a:buSzPct val="120000"/>
              <a:buFont typeface="Wingdings" panose="05000000000000000000" pitchFamily="2" charset="2"/>
              <a:buChar char="§"/>
            </a:pPr>
            <a:r>
              <a:rPr lang="en-US" altLang="en-US" sz="3600" dirty="0">
                <a:solidFill>
                  <a:schemeClr val="tx2"/>
                </a:solidFill>
              </a:rPr>
              <a:t>Anticipated loss of financial security</a:t>
            </a:r>
          </a:p>
          <a:p>
            <a:pPr marL="457200" lvl="0" indent="-457200" eaLnBrk="0" fontAlgn="base" hangingPunct="0">
              <a:spcBef>
                <a:spcPct val="20000"/>
              </a:spcBef>
              <a:spcAft>
                <a:spcPct val="0"/>
              </a:spcAft>
              <a:buClr>
                <a:schemeClr val="tx2"/>
              </a:buClr>
              <a:buSzPct val="120000"/>
              <a:buFont typeface="Wingdings" panose="05000000000000000000" pitchFamily="2" charset="2"/>
              <a:buChar char="§"/>
            </a:pPr>
            <a:r>
              <a:rPr lang="en-US" altLang="en-US" sz="3600" dirty="0">
                <a:solidFill>
                  <a:schemeClr val="tx2"/>
                </a:solidFill>
              </a:rPr>
              <a:t>Loss of a cherished therapist, counselor or teacher</a:t>
            </a:r>
          </a:p>
          <a:p>
            <a:pPr marL="457200" lvl="0" indent="-457200" eaLnBrk="0" fontAlgn="base" hangingPunct="0">
              <a:spcBef>
                <a:spcPct val="20000"/>
              </a:spcBef>
              <a:spcAft>
                <a:spcPct val="0"/>
              </a:spcAft>
              <a:buClr>
                <a:schemeClr val="tx2"/>
              </a:buClr>
              <a:buSzPct val="120000"/>
              <a:buFont typeface="Wingdings" panose="05000000000000000000" pitchFamily="2" charset="2"/>
              <a:buChar char="§"/>
            </a:pPr>
            <a:r>
              <a:rPr lang="en-US" altLang="en-US" sz="3600" dirty="0">
                <a:solidFill>
                  <a:schemeClr val="tx2"/>
                </a:solidFill>
              </a:rPr>
              <a:t>Fear of becoming a burden to others</a:t>
            </a:r>
          </a:p>
        </p:txBody>
      </p:sp>
    </p:spTree>
    <p:extLst>
      <p:ext uri="{BB962C8B-B14F-4D97-AF65-F5344CB8AC3E}">
        <p14:creationId xmlns:p14="http://schemas.microsoft.com/office/powerpoint/2010/main" val="4086152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1406769" y="561626"/>
            <a:ext cx="10785231" cy="4462760"/>
          </a:xfrm>
          <a:prstGeom prst="rect">
            <a:avLst/>
          </a:prstGeom>
        </p:spPr>
        <p:txBody>
          <a:bodyPr wrap="square">
            <a:spAutoFit/>
          </a:bodyPr>
          <a:lstStyle/>
          <a:p>
            <a:pPr marL="342900" lvl="0" indent="-342900" eaLnBrk="0" fontAlgn="base" hangingPunct="0">
              <a:spcBef>
                <a:spcPct val="20000"/>
              </a:spcBef>
              <a:spcAft>
                <a:spcPct val="0"/>
              </a:spcAft>
              <a:buClr>
                <a:srgbClr val="00CCCC"/>
              </a:buClr>
              <a:buSzPct val="75000"/>
            </a:pPr>
            <a:r>
              <a:rPr lang="en-US" altLang="en-US" sz="4400" b="1" dirty="0">
                <a:solidFill>
                  <a:schemeClr val="tx2"/>
                </a:solidFill>
              </a:rPr>
              <a:t>Tips for Asking the Suicide Question</a:t>
            </a:r>
          </a:p>
          <a:p>
            <a:pPr marL="457200" lvl="0" indent="-457200" eaLnBrk="0" fontAlgn="base" hangingPunct="0">
              <a:spcBef>
                <a:spcPct val="20000"/>
              </a:spcBef>
              <a:spcAft>
                <a:spcPct val="0"/>
              </a:spcAft>
              <a:buClr>
                <a:schemeClr val="tx2"/>
              </a:buClr>
              <a:buSzPct val="120000"/>
              <a:buFont typeface="Wingdings" panose="05000000000000000000" pitchFamily="2" charset="2"/>
              <a:buChar char="§"/>
            </a:pPr>
            <a:r>
              <a:rPr lang="en-US" altLang="en-US" sz="3000" dirty="0">
                <a:solidFill>
                  <a:schemeClr val="tx2"/>
                </a:solidFill>
              </a:rPr>
              <a:t>If in doubt, don’t wait, ask the question</a:t>
            </a:r>
          </a:p>
          <a:p>
            <a:pPr marL="457200" lvl="0" indent="-457200" eaLnBrk="0" fontAlgn="base" hangingPunct="0">
              <a:spcBef>
                <a:spcPct val="20000"/>
              </a:spcBef>
              <a:spcAft>
                <a:spcPct val="0"/>
              </a:spcAft>
              <a:buClr>
                <a:schemeClr val="tx2"/>
              </a:buClr>
              <a:buSzPct val="120000"/>
              <a:buFont typeface="Wingdings" panose="05000000000000000000" pitchFamily="2" charset="2"/>
              <a:buChar char="§"/>
            </a:pPr>
            <a:r>
              <a:rPr lang="en-US" altLang="en-US" sz="3000" dirty="0">
                <a:solidFill>
                  <a:schemeClr val="tx2"/>
                </a:solidFill>
              </a:rPr>
              <a:t>If the person is reluctant, be persistent</a:t>
            </a:r>
          </a:p>
          <a:p>
            <a:pPr marL="457200" lvl="0" indent="-457200" eaLnBrk="0" fontAlgn="base" hangingPunct="0">
              <a:spcBef>
                <a:spcPct val="20000"/>
              </a:spcBef>
              <a:spcAft>
                <a:spcPct val="0"/>
              </a:spcAft>
              <a:buClr>
                <a:schemeClr val="tx2"/>
              </a:buClr>
              <a:buSzPct val="120000"/>
              <a:buFont typeface="Wingdings" panose="05000000000000000000" pitchFamily="2" charset="2"/>
              <a:buChar char="§"/>
            </a:pPr>
            <a:r>
              <a:rPr lang="en-US" altLang="en-US" sz="3000" dirty="0">
                <a:solidFill>
                  <a:schemeClr val="tx2"/>
                </a:solidFill>
              </a:rPr>
              <a:t>Talk to the person alone in a private setting, give yourself plenty of time</a:t>
            </a:r>
          </a:p>
          <a:p>
            <a:pPr marL="457200" lvl="0" indent="-457200" eaLnBrk="0" fontAlgn="base" hangingPunct="0">
              <a:spcBef>
                <a:spcPct val="20000"/>
              </a:spcBef>
              <a:spcAft>
                <a:spcPct val="0"/>
              </a:spcAft>
              <a:buClr>
                <a:schemeClr val="tx2"/>
              </a:buClr>
              <a:buSzPct val="120000"/>
              <a:buFont typeface="Wingdings" panose="05000000000000000000" pitchFamily="2" charset="2"/>
              <a:buChar char="§"/>
            </a:pPr>
            <a:r>
              <a:rPr lang="en-US" altLang="en-US" sz="3000" dirty="0">
                <a:solidFill>
                  <a:schemeClr val="tx2"/>
                </a:solidFill>
              </a:rPr>
              <a:t>All signs and cues should be taken seriously</a:t>
            </a:r>
          </a:p>
          <a:p>
            <a:pPr marL="457200" lvl="0" indent="-457200" eaLnBrk="0" fontAlgn="base" hangingPunct="0">
              <a:spcBef>
                <a:spcPct val="20000"/>
              </a:spcBef>
              <a:spcAft>
                <a:spcPct val="0"/>
              </a:spcAft>
              <a:buClr>
                <a:schemeClr val="tx2"/>
              </a:buClr>
              <a:buSzPct val="120000"/>
              <a:buFont typeface="Wingdings" panose="05000000000000000000" pitchFamily="2" charset="2"/>
              <a:buChar char="§"/>
            </a:pPr>
            <a:r>
              <a:rPr lang="en-US" altLang="en-US" sz="3000" dirty="0">
                <a:solidFill>
                  <a:schemeClr val="tx2"/>
                </a:solidFill>
              </a:rPr>
              <a:t>Have your resources handy; QPR Card, phone numbers, support services details and any other information that might help</a:t>
            </a:r>
          </a:p>
        </p:txBody>
      </p:sp>
      <p:sp>
        <p:nvSpPr>
          <p:cNvPr id="3" name="Rectangle 2"/>
          <p:cNvSpPr/>
          <p:nvPr/>
        </p:nvSpPr>
        <p:spPr>
          <a:xfrm>
            <a:off x="684241" y="5096045"/>
            <a:ext cx="11507759" cy="1200329"/>
          </a:xfrm>
          <a:prstGeom prst="rect">
            <a:avLst/>
          </a:prstGeom>
        </p:spPr>
        <p:txBody>
          <a:bodyPr wrap="square">
            <a:spAutoFit/>
          </a:bodyPr>
          <a:lstStyle/>
          <a:p>
            <a:pPr>
              <a:buFont typeface="Monotype Sorts" pitchFamily="2" charset="2"/>
              <a:buNone/>
            </a:pPr>
            <a:r>
              <a:rPr lang="en-US" altLang="en-US" sz="3600" b="1" dirty="0">
                <a:solidFill>
                  <a:schemeClr val="tx2"/>
                </a:solidFill>
              </a:rPr>
              <a:t>Remember:  How you ask the question is less important than the fact that you ask it</a:t>
            </a:r>
          </a:p>
        </p:txBody>
      </p:sp>
    </p:spTree>
    <p:extLst>
      <p:ext uri="{BB962C8B-B14F-4D97-AF65-F5344CB8AC3E}">
        <p14:creationId xmlns:p14="http://schemas.microsoft.com/office/powerpoint/2010/main" val="1862351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862681" y="1710487"/>
            <a:ext cx="11223812" cy="3847207"/>
          </a:xfrm>
          <a:prstGeom prst="rect">
            <a:avLst/>
          </a:prstGeom>
        </p:spPr>
        <p:txBody>
          <a:bodyPr wrap="square">
            <a:spAutoFit/>
          </a:bodyPr>
          <a:lstStyle/>
          <a:p>
            <a:pPr marL="342900" lvl="0" indent="-342900" eaLnBrk="0" fontAlgn="base" hangingPunct="0">
              <a:spcBef>
                <a:spcPct val="20000"/>
              </a:spcBef>
              <a:spcAft>
                <a:spcPct val="0"/>
              </a:spcAft>
              <a:buClr>
                <a:srgbClr val="00CCCC"/>
              </a:buClr>
              <a:buSzPct val="75000"/>
            </a:pPr>
            <a:r>
              <a:rPr lang="en-US" altLang="en-US" sz="4000" b="1" dirty="0">
                <a:solidFill>
                  <a:schemeClr val="tx2"/>
                </a:solidFill>
              </a:rPr>
              <a:t>Less Direct Approach:</a:t>
            </a:r>
            <a:endParaRPr lang="en-US" altLang="en-US" sz="3200" b="1" dirty="0">
              <a:solidFill>
                <a:schemeClr val="tx2"/>
              </a:solidFill>
            </a:endParaRPr>
          </a:p>
          <a:p>
            <a:pPr marL="342900" lvl="0" indent="-342900" eaLnBrk="0" fontAlgn="base" hangingPunct="0">
              <a:spcBef>
                <a:spcPct val="20000"/>
              </a:spcBef>
              <a:spcAft>
                <a:spcPct val="0"/>
              </a:spcAft>
              <a:buClr>
                <a:srgbClr val="00CCCC"/>
              </a:buClr>
              <a:buSzPct val="75000"/>
            </a:pPr>
            <a:endParaRPr lang="en-US" altLang="en-US" sz="1000" b="1" dirty="0">
              <a:solidFill>
                <a:schemeClr val="tx2"/>
              </a:solidFill>
            </a:endParaRPr>
          </a:p>
          <a:p>
            <a:pPr marL="342900" lvl="0" indent="-342900" eaLnBrk="0" fontAlgn="base" hangingPunct="0">
              <a:spcBef>
                <a:spcPct val="20000"/>
              </a:spcBef>
              <a:spcAft>
                <a:spcPct val="0"/>
              </a:spcAft>
              <a:buClr>
                <a:schemeClr val="tx2"/>
              </a:buClr>
              <a:buSzPct val="120000"/>
              <a:buFont typeface="Wingdings" panose="05000000000000000000" pitchFamily="2" charset="2"/>
              <a:buChar char="§"/>
            </a:pPr>
            <a:r>
              <a:rPr lang="en-US" altLang="en-US" sz="3200" dirty="0">
                <a:solidFill>
                  <a:schemeClr val="tx2"/>
                </a:solidFill>
              </a:rPr>
              <a:t>“Have you been struggling lately?” </a:t>
            </a:r>
          </a:p>
          <a:p>
            <a:pPr marL="342900" lvl="0" indent="-342900" eaLnBrk="0" fontAlgn="base" hangingPunct="0">
              <a:spcBef>
                <a:spcPct val="20000"/>
              </a:spcBef>
              <a:spcAft>
                <a:spcPct val="0"/>
              </a:spcAft>
              <a:buClr>
                <a:schemeClr val="tx2"/>
              </a:buClr>
              <a:buSzPct val="120000"/>
              <a:buFont typeface="Wingdings" panose="05000000000000000000" pitchFamily="2" charset="2"/>
              <a:buChar char="§"/>
            </a:pPr>
            <a:r>
              <a:rPr lang="en-US" altLang="en-US" sz="3200" dirty="0">
                <a:solidFill>
                  <a:schemeClr val="tx2"/>
                </a:solidFill>
              </a:rPr>
              <a:t>“Have you been very unhappy lately?” </a:t>
            </a:r>
          </a:p>
          <a:p>
            <a:pPr marL="342900" lvl="0" indent="-342900" eaLnBrk="0" fontAlgn="base" hangingPunct="0">
              <a:spcBef>
                <a:spcPct val="20000"/>
              </a:spcBef>
              <a:spcAft>
                <a:spcPct val="0"/>
              </a:spcAft>
              <a:buClr>
                <a:schemeClr val="tx2"/>
              </a:buClr>
              <a:buSzPct val="120000"/>
              <a:buFont typeface="Wingdings" panose="05000000000000000000" pitchFamily="2" charset="2"/>
              <a:buChar char="§"/>
            </a:pPr>
            <a:r>
              <a:rPr lang="en-US" altLang="en-US" sz="3200" dirty="0">
                <a:solidFill>
                  <a:schemeClr val="tx2"/>
                </a:solidFill>
              </a:rPr>
              <a:t>“Have you been feeling unusually low or down lately?”</a:t>
            </a:r>
          </a:p>
          <a:p>
            <a:pPr marL="342900" lvl="0" indent="-342900" eaLnBrk="0" fontAlgn="base" hangingPunct="0">
              <a:spcBef>
                <a:spcPct val="20000"/>
              </a:spcBef>
              <a:spcAft>
                <a:spcPct val="0"/>
              </a:spcAft>
              <a:buClr>
                <a:schemeClr val="tx2"/>
              </a:buClr>
              <a:buSzPct val="120000"/>
              <a:buFont typeface="Wingdings" panose="05000000000000000000" pitchFamily="2" charset="2"/>
              <a:buChar char="§"/>
            </a:pPr>
            <a:r>
              <a:rPr lang="en-US" altLang="en-US" sz="3200" dirty="0">
                <a:solidFill>
                  <a:schemeClr val="tx2"/>
                </a:solidFill>
              </a:rPr>
              <a:t>“Have you been finding it hard to cope lately”</a:t>
            </a:r>
          </a:p>
          <a:p>
            <a:pPr marL="342900" lvl="0" indent="-342900" eaLnBrk="0" fontAlgn="base" hangingPunct="0">
              <a:spcBef>
                <a:spcPct val="20000"/>
              </a:spcBef>
              <a:spcAft>
                <a:spcPct val="0"/>
              </a:spcAft>
              <a:buClr>
                <a:schemeClr val="tx2"/>
              </a:buClr>
              <a:buSzPct val="120000"/>
              <a:buFont typeface="Wingdings" panose="05000000000000000000" pitchFamily="2" charset="2"/>
              <a:buChar char="§"/>
            </a:pPr>
            <a:r>
              <a:rPr lang="en-US" altLang="en-US" sz="3200" dirty="0">
                <a:solidFill>
                  <a:schemeClr val="tx2"/>
                </a:solidFill>
              </a:rPr>
              <a:t>“Have you any thoughts of hurting yourself?”</a:t>
            </a:r>
          </a:p>
        </p:txBody>
      </p:sp>
      <p:sp>
        <p:nvSpPr>
          <p:cNvPr id="3" name="Rectangle 2"/>
          <p:cNvSpPr/>
          <p:nvPr/>
        </p:nvSpPr>
        <p:spPr>
          <a:xfrm>
            <a:off x="2613718" y="0"/>
            <a:ext cx="7523058" cy="1400383"/>
          </a:xfrm>
          <a:prstGeom prst="rect">
            <a:avLst/>
          </a:prstGeom>
        </p:spPr>
        <p:txBody>
          <a:bodyPr wrap="square">
            <a:spAutoFit/>
          </a:bodyPr>
          <a:lstStyle/>
          <a:p>
            <a:pPr>
              <a:buFont typeface="Monotype Sorts" pitchFamily="2" charset="2"/>
              <a:buNone/>
            </a:pPr>
            <a:r>
              <a:rPr lang="en-US" altLang="en-US" sz="8500" dirty="0">
                <a:solidFill>
                  <a:schemeClr val="tx2"/>
                </a:solidFill>
                <a:latin typeface="Baskerville Old Face" panose="02020602080505020303" pitchFamily="18" charset="0"/>
              </a:rPr>
              <a:t>Q</a:t>
            </a:r>
            <a:r>
              <a:rPr lang="en-US" altLang="en-US" sz="2400" dirty="0">
                <a:solidFill>
                  <a:schemeClr val="tx2"/>
                </a:solidFill>
                <a:latin typeface="Avenir Next Demi Bold" panose="020B0703020202020204" pitchFamily="34" charset="0"/>
              </a:rPr>
              <a:t>       </a:t>
            </a:r>
            <a:r>
              <a:rPr lang="en-US" altLang="en-US" sz="7200" dirty="0">
                <a:solidFill>
                  <a:schemeClr val="tx2"/>
                </a:solidFill>
              </a:rPr>
              <a:t>Question</a:t>
            </a:r>
          </a:p>
        </p:txBody>
      </p:sp>
    </p:spTree>
    <p:extLst>
      <p:ext uri="{BB962C8B-B14F-4D97-AF65-F5344CB8AC3E}">
        <p14:creationId xmlns:p14="http://schemas.microsoft.com/office/powerpoint/2010/main" val="3845781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fade">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500"/>
                                        <p:tgtEl>
                                          <p:spTgt spid="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0" y="1164130"/>
            <a:ext cx="12192000" cy="3859518"/>
          </a:xfrm>
          <a:prstGeom prst="rect">
            <a:avLst/>
          </a:prstGeom>
        </p:spPr>
        <p:txBody>
          <a:bodyPr wrap="square">
            <a:spAutoFit/>
          </a:bodyPr>
          <a:lstStyle/>
          <a:p>
            <a:pPr marL="342900" lvl="0" indent="-342900" eaLnBrk="0" fontAlgn="base" hangingPunct="0">
              <a:spcBef>
                <a:spcPct val="20000"/>
              </a:spcBef>
              <a:spcAft>
                <a:spcPct val="0"/>
              </a:spcAft>
              <a:buClr>
                <a:srgbClr val="00CCCC"/>
              </a:buClr>
              <a:buSzPct val="75000"/>
            </a:pPr>
            <a:r>
              <a:rPr lang="en-US" altLang="en-US" sz="4000" b="1" dirty="0">
                <a:solidFill>
                  <a:schemeClr val="tx2"/>
                </a:solidFill>
              </a:rPr>
              <a:t>Direct Approach:</a:t>
            </a:r>
          </a:p>
          <a:p>
            <a:pPr marL="342900" lvl="0" indent="-342900" eaLnBrk="0" fontAlgn="base" hangingPunct="0">
              <a:spcBef>
                <a:spcPct val="20000"/>
              </a:spcBef>
              <a:spcAft>
                <a:spcPct val="0"/>
              </a:spcAft>
              <a:buClr>
                <a:srgbClr val="00CCCC"/>
              </a:buClr>
              <a:buSzPct val="75000"/>
              <a:buFont typeface="Monotype Sorts" pitchFamily="2" charset="2"/>
              <a:buChar char="u"/>
            </a:pPr>
            <a:endParaRPr lang="en-US" altLang="en-US" sz="800" b="1" dirty="0">
              <a:solidFill>
                <a:schemeClr val="tx2"/>
              </a:solidFill>
            </a:endParaRPr>
          </a:p>
          <a:p>
            <a:pPr marL="342900" lvl="0" indent="-342900" eaLnBrk="0" fontAlgn="base" hangingPunct="0">
              <a:spcBef>
                <a:spcPct val="20000"/>
              </a:spcBef>
              <a:spcAft>
                <a:spcPct val="0"/>
              </a:spcAft>
              <a:buClr>
                <a:schemeClr val="tx2"/>
              </a:buClr>
              <a:buSzPct val="120000"/>
              <a:buFont typeface="Wingdings" panose="05000000000000000000" pitchFamily="2" charset="2"/>
              <a:buChar char="§"/>
            </a:pPr>
            <a:r>
              <a:rPr lang="en-US" altLang="en-US" sz="3200" dirty="0">
                <a:solidFill>
                  <a:schemeClr val="tx2"/>
                </a:solidFill>
              </a:rPr>
              <a:t> </a:t>
            </a:r>
            <a:r>
              <a:rPr lang="en-US" altLang="en-US" sz="2800" dirty="0">
                <a:solidFill>
                  <a:schemeClr val="tx2"/>
                </a:solidFill>
              </a:rPr>
              <a:t>“Sometimes when people are finding it hard to cope for a long time, they have thoughts of wanting to end it – do you have those thoughts”</a:t>
            </a:r>
          </a:p>
          <a:p>
            <a:pPr marL="342900" lvl="0" indent="-342900" eaLnBrk="0" fontAlgn="base" hangingPunct="0">
              <a:spcBef>
                <a:spcPct val="20000"/>
              </a:spcBef>
              <a:spcAft>
                <a:spcPct val="0"/>
              </a:spcAft>
              <a:buClr>
                <a:schemeClr val="tx2"/>
              </a:buClr>
              <a:buSzPct val="120000"/>
              <a:buFont typeface="Wingdings" panose="05000000000000000000" pitchFamily="2" charset="2"/>
              <a:buChar char="§"/>
            </a:pPr>
            <a:r>
              <a:rPr lang="en-US" altLang="en-US" sz="2800" dirty="0">
                <a:solidFill>
                  <a:schemeClr val="tx2"/>
                </a:solidFill>
              </a:rPr>
              <a:t>“Are you thinking about killing yourself?” </a:t>
            </a:r>
          </a:p>
          <a:p>
            <a:pPr marL="342900" lvl="0" indent="-342900" eaLnBrk="0" fontAlgn="base" hangingPunct="0">
              <a:spcBef>
                <a:spcPct val="20000"/>
              </a:spcBef>
              <a:spcAft>
                <a:spcPct val="0"/>
              </a:spcAft>
              <a:buClr>
                <a:schemeClr val="tx2"/>
              </a:buClr>
              <a:buSzPct val="120000"/>
              <a:buFont typeface="Wingdings" panose="05000000000000000000" pitchFamily="2" charset="2"/>
              <a:buChar char="§"/>
            </a:pPr>
            <a:r>
              <a:rPr lang="en-US" altLang="en-US" sz="2800" dirty="0">
                <a:solidFill>
                  <a:schemeClr val="tx2"/>
                </a:solidFill>
              </a:rPr>
              <a:t>“Are you having any suicidal thoughts”</a:t>
            </a:r>
          </a:p>
          <a:p>
            <a:pPr marL="342900" lvl="0" indent="-342900" eaLnBrk="0" fontAlgn="base" hangingPunct="0">
              <a:spcBef>
                <a:spcPct val="20000"/>
              </a:spcBef>
              <a:spcAft>
                <a:spcPct val="0"/>
              </a:spcAft>
              <a:buClr>
                <a:schemeClr val="tx2"/>
              </a:buClr>
              <a:buSzPct val="120000"/>
              <a:buFont typeface="Wingdings" panose="05000000000000000000" pitchFamily="2" charset="2"/>
              <a:buChar char="§"/>
            </a:pPr>
            <a:r>
              <a:rPr lang="en-US" altLang="en-US" sz="2800" dirty="0">
                <a:solidFill>
                  <a:schemeClr val="tx2"/>
                </a:solidFill>
              </a:rPr>
              <a:t>“I hear you say that you just want to give up – can I check if you mean by that that you are feeling suicidal”</a:t>
            </a:r>
          </a:p>
        </p:txBody>
      </p:sp>
      <p:sp>
        <p:nvSpPr>
          <p:cNvPr id="3" name="Rectangle 2"/>
          <p:cNvSpPr/>
          <p:nvPr/>
        </p:nvSpPr>
        <p:spPr>
          <a:xfrm>
            <a:off x="2531694" y="-236253"/>
            <a:ext cx="7523058" cy="1400383"/>
          </a:xfrm>
          <a:prstGeom prst="rect">
            <a:avLst/>
          </a:prstGeom>
        </p:spPr>
        <p:txBody>
          <a:bodyPr wrap="square">
            <a:spAutoFit/>
          </a:bodyPr>
          <a:lstStyle/>
          <a:p>
            <a:pPr>
              <a:buFont typeface="Monotype Sorts" pitchFamily="2" charset="2"/>
              <a:buNone/>
            </a:pPr>
            <a:r>
              <a:rPr lang="en-US" altLang="en-US" sz="8500" dirty="0">
                <a:solidFill>
                  <a:schemeClr val="tx2"/>
                </a:solidFill>
                <a:latin typeface="Baskerville Old Face" panose="02020602080505020303" pitchFamily="18" charset="0"/>
              </a:rPr>
              <a:t>Q</a:t>
            </a:r>
            <a:r>
              <a:rPr lang="en-US" altLang="en-US" sz="2400" dirty="0">
                <a:solidFill>
                  <a:schemeClr val="tx2"/>
                </a:solidFill>
                <a:latin typeface="Avenir Next Demi Bold" panose="020B0703020202020204" pitchFamily="34" charset="0"/>
              </a:rPr>
              <a:t>       </a:t>
            </a:r>
            <a:r>
              <a:rPr lang="en-US" altLang="en-US" sz="7200" dirty="0">
                <a:solidFill>
                  <a:schemeClr val="tx2"/>
                </a:solidFill>
              </a:rPr>
              <a:t>Question</a:t>
            </a:r>
          </a:p>
        </p:txBody>
      </p:sp>
      <p:sp>
        <p:nvSpPr>
          <p:cNvPr id="2" name="TextBox 1"/>
          <p:cNvSpPr txBox="1"/>
          <p:nvPr/>
        </p:nvSpPr>
        <p:spPr>
          <a:xfrm>
            <a:off x="267286" y="5109095"/>
            <a:ext cx="12515002" cy="584775"/>
          </a:xfrm>
          <a:prstGeom prst="rect">
            <a:avLst/>
          </a:prstGeom>
          <a:noFill/>
        </p:spPr>
        <p:txBody>
          <a:bodyPr wrap="square" rtlCol="0">
            <a:spAutoFit/>
          </a:bodyPr>
          <a:lstStyle/>
          <a:p>
            <a:pPr>
              <a:buFont typeface="Monotype Sorts" pitchFamily="2" charset="2"/>
              <a:buNone/>
            </a:pPr>
            <a:r>
              <a:rPr lang="en-US" altLang="en-US" sz="3200" b="1" dirty="0">
                <a:solidFill>
                  <a:schemeClr val="tx2"/>
                </a:solidFill>
              </a:rPr>
              <a:t>NOTE:  If you cannot ask the question, find someone who can</a:t>
            </a:r>
            <a:r>
              <a:rPr lang="en-US" altLang="en-US" sz="2400" dirty="0">
                <a:solidFill>
                  <a:schemeClr val="tx2"/>
                </a:solidFill>
              </a:rPr>
              <a:t>.</a:t>
            </a:r>
          </a:p>
        </p:txBody>
      </p:sp>
    </p:spTree>
    <p:extLst>
      <p:ext uri="{BB962C8B-B14F-4D97-AF65-F5344CB8AC3E}">
        <p14:creationId xmlns:p14="http://schemas.microsoft.com/office/powerpoint/2010/main" val="3231021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fade">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500"/>
                                        <p:tgtEl>
                                          <p:spTgt spid="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animEffect transition="in" filter="fade">
                                      <p:cBhvr>
                                        <p:cTn id="2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818605" y="2336393"/>
            <a:ext cx="10554789" cy="3465564"/>
          </a:xfrm>
          <a:prstGeom prst="rect">
            <a:avLst/>
          </a:prstGeom>
        </p:spPr>
        <p:txBody>
          <a:bodyPr wrap="square">
            <a:spAutoFit/>
          </a:bodyPr>
          <a:lstStyle/>
          <a:p>
            <a:pPr marL="342900" lvl="0" indent="-342900" eaLnBrk="0" fontAlgn="base" hangingPunct="0">
              <a:spcBef>
                <a:spcPct val="20000"/>
              </a:spcBef>
              <a:spcAft>
                <a:spcPct val="0"/>
              </a:spcAft>
              <a:buClr>
                <a:srgbClr val="00CCCC"/>
              </a:buClr>
              <a:buSzPct val="75000"/>
            </a:pPr>
            <a:r>
              <a:rPr lang="en-US" altLang="en-US" sz="4400" b="1" dirty="0">
                <a:solidFill>
                  <a:schemeClr val="tx2"/>
                </a:solidFill>
              </a:rPr>
              <a:t>How NOT to ask the suicide question:</a:t>
            </a:r>
          </a:p>
          <a:p>
            <a:pPr marL="342900" lvl="0" indent="-342900" eaLnBrk="0" fontAlgn="base" hangingPunct="0">
              <a:spcBef>
                <a:spcPct val="20000"/>
              </a:spcBef>
              <a:spcAft>
                <a:spcPct val="0"/>
              </a:spcAft>
              <a:buClr>
                <a:srgbClr val="00CCCC"/>
              </a:buClr>
              <a:buSzPct val="75000"/>
              <a:buFont typeface="Monotype Sorts" pitchFamily="2" charset="2"/>
              <a:buChar char="u"/>
            </a:pPr>
            <a:endParaRPr lang="en-US" altLang="en-US" sz="800" b="1" dirty="0">
              <a:solidFill>
                <a:schemeClr val="tx2"/>
              </a:solidFill>
            </a:endParaRPr>
          </a:p>
          <a:p>
            <a:pPr marL="457200" lvl="0" indent="-457200" eaLnBrk="0" fontAlgn="base" hangingPunct="0">
              <a:spcBef>
                <a:spcPct val="20000"/>
              </a:spcBef>
              <a:spcAft>
                <a:spcPct val="0"/>
              </a:spcAft>
              <a:buClr>
                <a:schemeClr val="tx2"/>
              </a:buClr>
              <a:buSzPct val="120000"/>
              <a:buFont typeface="Wingdings" panose="05000000000000000000" pitchFamily="2" charset="2"/>
              <a:buChar char="§"/>
            </a:pPr>
            <a:r>
              <a:rPr lang="en-US" altLang="en-US" sz="3600" dirty="0">
                <a:solidFill>
                  <a:schemeClr val="tx2"/>
                </a:solidFill>
              </a:rPr>
              <a:t>“You’re not thinking of killing yourself, are you?”</a:t>
            </a:r>
          </a:p>
          <a:p>
            <a:pPr marL="457200" lvl="0" indent="-457200" eaLnBrk="0" fontAlgn="base" hangingPunct="0">
              <a:spcBef>
                <a:spcPct val="20000"/>
              </a:spcBef>
              <a:spcAft>
                <a:spcPct val="0"/>
              </a:spcAft>
              <a:buClr>
                <a:schemeClr val="tx2"/>
              </a:buClr>
              <a:buSzPct val="120000"/>
              <a:buFont typeface="Wingdings" panose="05000000000000000000" pitchFamily="2" charset="2"/>
              <a:buChar char="§"/>
            </a:pPr>
            <a:r>
              <a:rPr lang="en-US" altLang="en-US" sz="3600" dirty="0">
                <a:solidFill>
                  <a:schemeClr val="tx2"/>
                </a:solidFill>
              </a:rPr>
              <a:t>“You wouldn’t do anything stupid would you?”</a:t>
            </a:r>
          </a:p>
          <a:p>
            <a:pPr marL="457200" lvl="0" indent="-457200" eaLnBrk="0" fontAlgn="base" hangingPunct="0">
              <a:spcBef>
                <a:spcPct val="20000"/>
              </a:spcBef>
              <a:spcAft>
                <a:spcPct val="0"/>
              </a:spcAft>
              <a:buClr>
                <a:schemeClr val="tx2"/>
              </a:buClr>
              <a:buSzPct val="120000"/>
              <a:buFont typeface="Wingdings" panose="05000000000000000000" pitchFamily="2" charset="2"/>
              <a:buChar char="§"/>
            </a:pPr>
            <a:r>
              <a:rPr lang="en-US" altLang="en-US" sz="3600" dirty="0">
                <a:solidFill>
                  <a:schemeClr val="tx2"/>
                </a:solidFill>
              </a:rPr>
              <a:t>“Suicide is a dumb idea.  Surely you’re not thinking about suicide?”</a:t>
            </a:r>
          </a:p>
        </p:txBody>
      </p:sp>
      <p:sp>
        <p:nvSpPr>
          <p:cNvPr id="3" name="Rectangle 2"/>
          <p:cNvSpPr/>
          <p:nvPr/>
        </p:nvSpPr>
        <p:spPr>
          <a:xfrm>
            <a:off x="2613718" y="104406"/>
            <a:ext cx="7523058" cy="1400383"/>
          </a:xfrm>
          <a:prstGeom prst="rect">
            <a:avLst/>
          </a:prstGeom>
        </p:spPr>
        <p:txBody>
          <a:bodyPr wrap="square">
            <a:spAutoFit/>
          </a:bodyPr>
          <a:lstStyle/>
          <a:p>
            <a:pPr>
              <a:buFont typeface="Monotype Sorts" pitchFamily="2" charset="2"/>
              <a:buNone/>
            </a:pPr>
            <a:r>
              <a:rPr lang="en-US" altLang="en-US" sz="8500" dirty="0">
                <a:solidFill>
                  <a:schemeClr val="tx2"/>
                </a:solidFill>
                <a:latin typeface="Baskerville Old Face" panose="02020602080505020303" pitchFamily="18" charset="0"/>
              </a:rPr>
              <a:t>Q</a:t>
            </a:r>
            <a:r>
              <a:rPr lang="en-US" altLang="en-US" sz="2400" dirty="0">
                <a:solidFill>
                  <a:schemeClr val="tx2"/>
                </a:solidFill>
                <a:latin typeface="Avenir Next Demi Bold" panose="020B0703020202020204" pitchFamily="34" charset="0"/>
              </a:rPr>
              <a:t>       </a:t>
            </a:r>
            <a:r>
              <a:rPr lang="en-US" altLang="en-US" sz="7200" dirty="0">
                <a:solidFill>
                  <a:schemeClr val="tx2"/>
                </a:solidFill>
              </a:rPr>
              <a:t>Question</a:t>
            </a:r>
          </a:p>
        </p:txBody>
      </p:sp>
    </p:spTree>
    <p:extLst>
      <p:ext uri="{BB962C8B-B14F-4D97-AF65-F5344CB8AC3E}">
        <p14:creationId xmlns:p14="http://schemas.microsoft.com/office/powerpoint/2010/main" val="3511392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fade">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0" y="1541929"/>
            <a:ext cx="11600329" cy="5102935"/>
          </a:xfrm>
          <a:prstGeom prst="rect">
            <a:avLst/>
          </a:prstGeom>
        </p:spPr>
        <p:txBody>
          <a:bodyPr wrap="square">
            <a:spAutoFit/>
          </a:bodyPr>
          <a:lstStyle/>
          <a:p>
            <a:pPr marL="342900" lvl="0" indent="-342900" eaLnBrk="0" fontAlgn="base" hangingPunct="0">
              <a:spcBef>
                <a:spcPct val="20000"/>
              </a:spcBef>
              <a:spcAft>
                <a:spcPct val="0"/>
              </a:spcAft>
              <a:buClr>
                <a:srgbClr val="00CCCC"/>
              </a:buClr>
              <a:buSzPct val="75000"/>
            </a:pPr>
            <a:r>
              <a:rPr lang="en-US" altLang="en-US" sz="4400" b="1" dirty="0">
                <a:solidFill>
                  <a:schemeClr val="tx2"/>
                </a:solidFill>
              </a:rPr>
              <a:t>How to Persuade someone to stay alive:</a:t>
            </a:r>
          </a:p>
          <a:p>
            <a:pPr marL="457200" lvl="0" indent="-457200" eaLnBrk="0" fontAlgn="base" hangingPunct="0">
              <a:spcBef>
                <a:spcPct val="20000"/>
              </a:spcBef>
              <a:spcAft>
                <a:spcPct val="0"/>
              </a:spcAft>
              <a:buClr>
                <a:schemeClr val="tx2"/>
              </a:buClr>
              <a:buSzPct val="120000"/>
              <a:buFont typeface="Wingdings" panose="05000000000000000000" pitchFamily="2" charset="2"/>
              <a:buChar char="§"/>
            </a:pPr>
            <a:r>
              <a:rPr lang="en-US" altLang="en-US" sz="3200" dirty="0">
                <a:solidFill>
                  <a:schemeClr val="tx2"/>
                </a:solidFill>
              </a:rPr>
              <a:t>Listen to their story – this may take time.</a:t>
            </a:r>
          </a:p>
          <a:p>
            <a:pPr marL="457200" lvl="0" indent="-457200" eaLnBrk="0" fontAlgn="base" hangingPunct="0">
              <a:spcBef>
                <a:spcPct val="20000"/>
              </a:spcBef>
              <a:spcAft>
                <a:spcPct val="0"/>
              </a:spcAft>
              <a:buClr>
                <a:schemeClr val="tx2"/>
              </a:buClr>
              <a:buSzPct val="120000"/>
              <a:buFont typeface="Wingdings" panose="05000000000000000000" pitchFamily="2" charset="2"/>
              <a:buChar char="§"/>
            </a:pPr>
            <a:r>
              <a:rPr lang="en-US" altLang="en-US" sz="3200" dirty="0">
                <a:solidFill>
                  <a:schemeClr val="tx2"/>
                </a:solidFill>
              </a:rPr>
              <a:t>Give them your full attention, try not to judge, try to stay neutral regarding your opinion, validate feelings</a:t>
            </a:r>
          </a:p>
          <a:p>
            <a:pPr marL="457200" lvl="0" indent="-457200" eaLnBrk="0" fontAlgn="base" hangingPunct="0">
              <a:spcBef>
                <a:spcPct val="20000"/>
              </a:spcBef>
              <a:spcAft>
                <a:spcPct val="0"/>
              </a:spcAft>
              <a:buClr>
                <a:schemeClr val="tx2"/>
              </a:buClr>
              <a:buSzPct val="120000"/>
              <a:buFont typeface="Wingdings" panose="05000000000000000000" pitchFamily="2" charset="2"/>
              <a:buChar char="§"/>
            </a:pPr>
            <a:r>
              <a:rPr lang="en-US" altLang="en-US" sz="3200" dirty="0">
                <a:solidFill>
                  <a:schemeClr val="tx2"/>
                </a:solidFill>
              </a:rPr>
              <a:t>Remember, suicide is not the problem, only the solution to a perceived insolvable problem – ambivalence to live</a:t>
            </a:r>
          </a:p>
          <a:p>
            <a:pPr marL="457200" lvl="0" indent="-457200" eaLnBrk="0" fontAlgn="base" hangingPunct="0">
              <a:spcBef>
                <a:spcPct val="20000"/>
              </a:spcBef>
              <a:spcAft>
                <a:spcPct val="0"/>
              </a:spcAft>
              <a:buClr>
                <a:schemeClr val="tx2"/>
              </a:buClr>
              <a:buSzPct val="120000"/>
              <a:buFont typeface="Wingdings" panose="05000000000000000000" pitchFamily="2" charset="2"/>
              <a:buChar char="§"/>
            </a:pPr>
            <a:r>
              <a:rPr lang="en-US" altLang="en-US" sz="3200" dirty="0">
                <a:solidFill>
                  <a:schemeClr val="tx2"/>
                </a:solidFill>
              </a:rPr>
              <a:t>Offer hope that any problem can be helped with the right supports  - if they have no hope – reassure I hold enough hope for you for both of us</a:t>
            </a:r>
          </a:p>
        </p:txBody>
      </p:sp>
      <p:sp>
        <p:nvSpPr>
          <p:cNvPr id="3" name="Rectangle 2"/>
          <p:cNvSpPr/>
          <p:nvPr/>
        </p:nvSpPr>
        <p:spPr>
          <a:xfrm>
            <a:off x="2751084" y="355668"/>
            <a:ext cx="7124436" cy="1200329"/>
          </a:xfrm>
          <a:prstGeom prst="rect">
            <a:avLst/>
          </a:prstGeom>
        </p:spPr>
        <p:txBody>
          <a:bodyPr wrap="square">
            <a:spAutoFit/>
          </a:bodyPr>
          <a:lstStyle/>
          <a:p>
            <a:pPr>
              <a:buFont typeface="Monotype Sorts" pitchFamily="2" charset="2"/>
              <a:buNone/>
            </a:pPr>
            <a:r>
              <a:rPr lang="en-US" altLang="en-US" sz="7200" dirty="0">
                <a:solidFill>
                  <a:schemeClr val="tx2"/>
                </a:solidFill>
                <a:latin typeface="Baskerville Old Face" panose="02020602080505020303" pitchFamily="18" charset="0"/>
              </a:rPr>
              <a:t>P</a:t>
            </a:r>
            <a:r>
              <a:rPr lang="en-US" altLang="en-US" sz="7200" dirty="0">
                <a:solidFill>
                  <a:schemeClr val="tx2"/>
                </a:solidFill>
                <a:latin typeface="Avenir Next Demi Bold" panose="020B0703020202020204" pitchFamily="34" charset="0"/>
              </a:rPr>
              <a:t>        </a:t>
            </a:r>
            <a:r>
              <a:rPr lang="en-US" altLang="en-US" sz="7200" dirty="0">
                <a:solidFill>
                  <a:schemeClr val="tx2"/>
                </a:solidFill>
              </a:rPr>
              <a:t>Persuade</a:t>
            </a:r>
          </a:p>
        </p:txBody>
      </p:sp>
    </p:spTree>
    <p:extLst>
      <p:ext uri="{BB962C8B-B14F-4D97-AF65-F5344CB8AC3E}">
        <p14:creationId xmlns:p14="http://schemas.microsoft.com/office/powerpoint/2010/main" val="951525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E9C9C-A375-45E1-B060-0B90F4E54D87}"/>
              </a:ext>
            </a:extLst>
          </p:cNvPr>
          <p:cNvSpPr>
            <a:spLocks noGrp="1"/>
          </p:cNvSpPr>
          <p:nvPr>
            <p:ph type="title"/>
          </p:nvPr>
        </p:nvSpPr>
        <p:spPr/>
        <p:txBody>
          <a:bodyPr/>
          <a:lstStyle/>
          <a:p>
            <a:r>
              <a:rPr lang="en-IE" dirty="0"/>
              <a:t>Intro Video</a:t>
            </a:r>
          </a:p>
        </p:txBody>
      </p:sp>
      <p:sp>
        <p:nvSpPr>
          <p:cNvPr id="3" name="Content Placeholder 2">
            <a:extLst>
              <a:ext uri="{FF2B5EF4-FFF2-40B4-BE49-F238E27FC236}">
                <a16:creationId xmlns:a16="http://schemas.microsoft.com/office/drawing/2014/main" id="{DEFD20CC-FF0A-4D41-9B00-D2E1F0380B84}"/>
              </a:ext>
            </a:extLst>
          </p:cNvPr>
          <p:cNvSpPr>
            <a:spLocks noGrp="1"/>
          </p:cNvSpPr>
          <p:nvPr>
            <p:ph idx="1"/>
          </p:nvPr>
        </p:nvSpPr>
        <p:spPr>
          <a:xfrm>
            <a:off x="838200" y="-1741714"/>
            <a:ext cx="10515600" cy="8152040"/>
          </a:xfrm>
        </p:spPr>
        <p:txBody>
          <a:bodyPr>
            <a:normAutofit/>
          </a:bodyPr>
          <a:lstStyle/>
          <a:p>
            <a:endParaRPr lang="en-IE" dirty="0"/>
          </a:p>
          <a:p>
            <a:endParaRPr lang="en-IE" dirty="0"/>
          </a:p>
          <a:p>
            <a:endParaRPr lang="en-IE" dirty="0"/>
          </a:p>
          <a:p>
            <a:endParaRPr lang="en-IE" dirty="0"/>
          </a:p>
          <a:p>
            <a:endParaRPr lang="en-IE" dirty="0"/>
          </a:p>
          <a:p>
            <a:endParaRPr lang="en-IE" dirty="0"/>
          </a:p>
          <a:p>
            <a:pPr algn="ctr">
              <a:spcAft>
                <a:spcPts val="1200"/>
              </a:spcAft>
            </a:pPr>
            <a:endParaRPr lang="en-IE" sz="2000" u="sng" dirty="0">
              <a:solidFill>
                <a:srgbClr val="0000FF"/>
              </a:solidFill>
              <a:effectLst/>
              <a:latin typeface="Calibri" panose="020F0502020204030204" pitchFamily="34" charset="0"/>
              <a:ea typeface="Times New Roman" panose="02020603050405020304" pitchFamily="18" charset="0"/>
              <a:hlinkClick r:id="rId2"/>
            </a:endParaRPr>
          </a:p>
          <a:p>
            <a:pPr algn="ctr">
              <a:spcAft>
                <a:spcPts val="1200"/>
              </a:spcAft>
            </a:pPr>
            <a:r>
              <a:rPr lang="en-IE" sz="2000" u="sng" dirty="0">
                <a:solidFill>
                  <a:srgbClr val="0000FF"/>
                </a:solidFill>
                <a:effectLst/>
                <a:latin typeface="Calibri" panose="020F0502020204030204" pitchFamily="34" charset="0"/>
                <a:ea typeface="Times New Roman" panose="02020603050405020304" pitchFamily="18" charset="0"/>
                <a:hlinkClick r:id="rId2"/>
              </a:rPr>
              <a:t>https://drive.google.com/file/d/19zGbeh7-Z7PqUoi9UXCGLi0LJXbpQUhe/view?usp=drivesdk</a:t>
            </a:r>
            <a:r>
              <a:rPr lang="en-IE" sz="2000" dirty="0">
                <a:effectLst/>
                <a:latin typeface="Calibri" panose="020F0502020204030204" pitchFamily="34" charset="0"/>
                <a:ea typeface="Times New Roman" panose="02020603050405020304" pitchFamily="18" charset="0"/>
              </a:rPr>
              <a:t> </a:t>
            </a:r>
            <a:endParaRPr lang="en-IE" sz="2000" dirty="0">
              <a:effectLst/>
              <a:latin typeface="Calibri" panose="020F0502020204030204" pitchFamily="34" charset="0"/>
              <a:ea typeface="Calibri" panose="020F0502020204030204" pitchFamily="34" charset="0"/>
            </a:endParaRPr>
          </a:p>
          <a:p>
            <a:endParaRPr lang="en-IE" dirty="0"/>
          </a:p>
        </p:txBody>
      </p:sp>
      <p:pic>
        <p:nvPicPr>
          <p:cNvPr id="11" name="Picture 10">
            <a:extLst>
              <a:ext uri="{FF2B5EF4-FFF2-40B4-BE49-F238E27FC236}">
                <a16:creationId xmlns:a16="http://schemas.microsoft.com/office/drawing/2014/main" id="{3171CEA0-E934-42D6-BF15-EBDCDDE3427E}"/>
              </a:ext>
            </a:extLst>
          </p:cNvPr>
          <p:cNvPicPr>
            <a:picLocks noChangeAspect="1"/>
          </p:cNvPicPr>
          <p:nvPr/>
        </p:nvPicPr>
        <p:blipFill>
          <a:blip r:embed="rId3"/>
          <a:stretch>
            <a:fillRect/>
          </a:stretch>
        </p:blipFill>
        <p:spPr>
          <a:xfrm>
            <a:off x="2833234" y="2737919"/>
            <a:ext cx="6525532" cy="3454693"/>
          </a:xfrm>
          <a:prstGeom prst="rect">
            <a:avLst/>
          </a:prstGeom>
        </p:spPr>
      </p:pic>
    </p:spTree>
    <p:extLst>
      <p:ext uri="{BB962C8B-B14F-4D97-AF65-F5344CB8AC3E}">
        <p14:creationId xmlns:p14="http://schemas.microsoft.com/office/powerpoint/2010/main" val="33621346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717176" y="1279537"/>
            <a:ext cx="10990729" cy="4795159"/>
          </a:xfrm>
          <a:prstGeom prst="rect">
            <a:avLst/>
          </a:prstGeom>
        </p:spPr>
        <p:txBody>
          <a:bodyPr wrap="square">
            <a:spAutoFit/>
          </a:bodyPr>
          <a:lstStyle/>
          <a:p>
            <a:pPr marL="342900" lvl="0" indent="-342900" eaLnBrk="0" fontAlgn="base" hangingPunct="0">
              <a:spcBef>
                <a:spcPct val="20000"/>
              </a:spcBef>
              <a:spcAft>
                <a:spcPct val="0"/>
              </a:spcAft>
              <a:buClr>
                <a:srgbClr val="00CCCC"/>
              </a:buClr>
              <a:buSzPct val="75000"/>
            </a:pPr>
            <a:r>
              <a:rPr lang="en-US" altLang="en-US" sz="4400" dirty="0">
                <a:solidFill>
                  <a:schemeClr val="tx2"/>
                </a:solidFill>
                <a:effectLst>
                  <a:outerShdw blurRad="38100" dist="38100" dir="2700000" algn="tl">
                    <a:srgbClr val="000000">
                      <a:alpha val="43137"/>
                    </a:srgbClr>
                  </a:outerShdw>
                </a:effectLst>
              </a:rPr>
              <a:t> </a:t>
            </a:r>
            <a:r>
              <a:rPr lang="en-US" altLang="en-US" sz="4400" b="1" dirty="0">
                <a:solidFill>
                  <a:schemeClr val="tx2"/>
                </a:solidFill>
              </a:rPr>
              <a:t>What are we trying to persuade them to do?? Ask:</a:t>
            </a:r>
            <a:endParaRPr lang="en-US" altLang="en-US" sz="4400" dirty="0">
              <a:solidFill>
                <a:schemeClr val="tx2"/>
              </a:solidFill>
            </a:endParaRPr>
          </a:p>
          <a:p>
            <a:pPr marL="457200" lvl="0" indent="-457200" eaLnBrk="0" fontAlgn="base" hangingPunct="0">
              <a:spcBef>
                <a:spcPct val="20000"/>
              </a:spcBef>
              <a:spcAft>
                <a:spcPct val="0"/>
              </a:spcAft>
              <a:buClr>
                <a:schemeClr val="tx2"/>
              </a:buClr>
              <a:buSzPct val="120000"/>
              <a:buFont typeface="Wingdings" panose="05000000000000000000" pitchFamily="2" charset="2"/>
              <a:buChar char="§"/>
            </a:pPr>
            <a:r>
              <a:rPr lang="en-US" altLang="en-US" sz="3200" dirty="0">
                <a:solidFill>
                  <a:schemeClr val="tx2"/>
                </a:solidFill>
              </a:rPr>
              <a:t>“Will you go with me to get help?”</a:t>
            </a:r>
          </a:p>
          <a:p>
            <a:pPr marL="457200" lvl="0" indent="-457200" eaLnBrk="0" fontAlgn="base" hangingPunct="0">
              <a:spcBef>
                <a:spcPct val="20000"/>
              </a:spcBef>
              <a:spcAft>
                <a:spcPct val="0"/>
              </a:spcAft>
              <a:buClr>
                <a:schemeClr val="tx2"/>
              </a:buClr>
              <a:buSzPct val="120000"/>
              <a:buFont typeface="Wingdings" panose="05000000000000000000" pitchFamily="2" charset="2"/>
              <a:buChar char="§"/>
            </a:pPr>
            <a:r>
              <a:rPr lang="en-US" altLang="en-US" sz="3200" dirty="0">
                <a:solidFill>
                  <a:schemeClr val="tx2"/>
                </a:solidFill>
              </a:rPr>
              <a:t>“Will you let me help you get help?”</a:t>
            </a:r>
          </a:p>
          <a:p>
            <a:pPr marL="457200" lvl="0" indent="-457200" eaLnBrk="0" fontAlgn="base" hangingPunct="0">
              <a:spcBef>
                <a:spcPct val="20000"/>
              </a:spcBef>
              <a:spcAft>
                <a:spcPct val="0"/>
              </a:spcAft>
              <a:buClr>
                <a:schemeClr val="tx2"/>
              </a:buClr>
              <a:buSzPct val="120000"/>
              <a:buFont typeface="Wingdings" panose="05000000000000000000" pitchFamily="2" charset="2"/>
              <a:buChar char="§"/>
            </a:pPr>
            <a:r>
              <a:rPr lang="en-US" altLang="en-US" sz="3200" dirty="0">
                <a:solidFill>
                  <a:schemeClr val="tx2"/>
                </a:solidFill>
              </a:rPr>
              <a:t>“Will you promise me not to kill yourself</a:t>
            </a:r>
            <a:br>
              <a:rPr lang="en-US" altLang="en-US" sz="3200" dirty="0">
                <a:solidFill>
                  <a:schemeClr val="tx2"/>
                </a:solidFill>
              </a:rPr>
            </a:br>
            <a:r>
              <a:rPr lang="en-US" altLang="en-US" sz="3200" dirty="0">
                <a:solidFill>
                  <a:schemeClr val="tx2"/>
                </a:solidFill>
              </a:rPr>
              <a:t>  until we’ve found some help?”</a:t>
            </a:r>
          </a:p>
          <a:p>
            <a:pPr marL="457200" lvl="0" indent="-457200" eaLnBrk="0" fontAlgn="base" hangingPunct="0">
              <a:spcBef>
                <a:spcPct val="20000"/>
              </a:spcBef>
              <a:spcAft>
                <a:spcPct val="0"/>
              </a:spcAft>
              <a:buClr>
                <a:schemeClr val="tx2"/>
              </a:buClr>
              <a:buSzPct val="120000"/>
              <a:buFont typeface="Wingdings" panose="05000000000000000000" pitchFamily="2" charset="2"/>
              <a:buChar char="§"/>
            </a:pPr>
            <a:r>
              <a:rPr lang="en-US" altLang="en-US" sz="3200" dirty="0">
                <a:solidFill>
                  <a:schemeClr val="tx2"/>
                </a:solidFill>
              </a:rPr>
              <a:t>“Will you let me contact your family to let them help you stay safe?”</a:t>
            </a:r>
          </a:p>
        </p:txBody>
      </p:sp>
      <p:sp>
        <p:nvSpPr>
          <p:cNvPr id="3" name="Rectangle 2"/>
          <p:cNvSpPr/>
          <p:nvPr/>
        </p:nvSpPr>
        <p:spPr>
          <a:xfrm>
            <a:off x="2972306" y="79208"/>
            <a:ext cx="7301247" cy="1200329"/>
          </a:xfrm>
          <a:prstGeom prst="rect">
            <a:avLst/>
          </a:prstGeom>
        </p:spPr>
        <p:txBody>
          <a:bodyPr wrap="square">
            <a:spAutoFit/>
          </a:bodyPr>
          <a:lstStyle/>
          <a:p>
            <a:pPr>
              <a:buFont typeface="Monotype Sorts" pitchFamily="2" charset="2"/>
              <a:buNone/>
            </a:pPr>
            <a:r>
              <a:rPr lang="en-US" altLang="en-US" sz="7200" dirty="0">
                <a:solidFill>
                  <a:schemeClr val="tx2"/>
                </a:solidFill>
                <a:latin typeface="Baskerville Old Face" panose="02020602080505020303" pitchFamily="18" charset="0"/>
              </a:rPr>
              <a:t>P</a:t>
            </a:r>
            <a:r>
              <a:rPr lang="en-US" altLang="en-US" sz="7200" dirty="0">
                <a:solidFill>
                  <a:schemeClr val="tx2"/>
                </a:solidFill>
                <a:latin typeface="Avenir Next Demi Bold" panose="020B0703020202020204" pitchFamily="34" charset="0"/>
              </a:rPr>
              <a:t>        </a:t>
            </a:r>
            <a:r>
              <a:rPr lang="en-US" altLang="en-US" sz="7200" dirty="0">
                <a:solidFill>
                  <a:schemeClr val="tx2"/>
                </a:solidFill>
              </a:rPr>
              <a:t>Persuade</a:t>
            </a:r>
          </a:p>
        </p:txBody>
      </p:sp>
      <p:sp>
        <p:nvSpPr>
          <p:cNvPr id="2" name="TextBox 1"/>
          <p:cNvSpPr txBox="1"/>
          <p:nvPr/>
        </p:nvSpPr>
        <p:spPr>
          <a:xfrm>
            <a:off x="3136664" y="5947795"/>
            <a:ext cx="7136889" cy="830997"/>
          </a:xfrm>
          <a:prstGeom prst="rect">
            <a:avLst/>
          </a:prstGeom>
          <a:noFill/>
        </p:spPr>
        <p:txBody>
          <a:bodyPr wrap="none" rtlCol="0">
            <a:spAutoFit/>
          </a:bodyPr>
          <a:lstStyle/>
          <a:p>
            <a:pPr algn="ctr">
              <a:buFont typeface="Monotype Sorts" pitchFamily="2" charset="2"/>
              <a:buNone/>
            </a:pPr>
            <a:r>
              <a:rPr lang="en-US" altLang="en-US" sz="2400" dirty="0">
                <a:solidFill>
                  <a:schemeClr val="tx2"/>
                </a:solidFill>
              </a:rPr>
              <a:t>YOUR WILLINGNESS TO LISTEN AND TO HELP</a:t>
            </a:r>
          </a:p>
          <a:p>
            <a:pPr algn="ctr">
              <a:buFont typeface="Monotype Sorts" pitchFamily="2" charset="2"/>
              <a:buNone/>
            </a:pPr>
            <a:r>
              <a:rPr lang="en-US" altLang="en-US" sz="2400" dirty="0">
                <a:solidFill>
                  <a:schemeClr val="tx2"/>
                </a:solidFill>
              </a:rPr>
              <a:t> CAN REKINDLE HOPE, AND MAKE ALL THE DIFFERENCE.</a:t>
            </a:r>
          </a:p>
        </p:txBody>
      </p:sp>
    </p:spTree>
    <p:extLst>
      <p:ext uri="{BB962C8B-B14F-4D97-AF65-F5344CB8AC3E}">
        <p14:creationId xmlns:p14="http://schemas.microsoft.com/office/powerpoint/2010/main" val="759358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animEffect transition="in" filter="fade">
                                      <p:cBhvr>
                                        <p:cTn id="27" dur="500"/>
                                        <p:tgtEl>
                                          <p:spTgt spid="2">
                                            <p:txEl>
                                              <p:pRg st="0" end="0"/>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1" end="1"/>
                                            </p:txEl>
                                          </p:spTgt>
                                        </p:tgtEl>
                                        <p:attrNameLst>
                                          <p:attrName>style.visibility</p:attrName>
                                        </p:attrNameLst>
                                      </p:cBhvr>
                                      <p:to>
                                        <p:strVal val="visible"/>
                                      </p:to>
                                    </p:set>
                                    <p:animEffect transition="in" filter="fade">
                                      <p:cBhvr>
                                        <p:cTn id="30"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046D1-D7A3-4EAC-B41F-84D66A6D4454}"/>
              </a:ext>
            </a:extLst>
          </p:cNvPr>
          <p:cNvSpPr>
            <a:spLocks noGrp="1"/>
          </p:cNvSpPr>
          <p:nvPr>
            <p:ph type="title"/>
          </p:nvPr>
        </p:nvSpPr>
        <p:spPr/>
        <p:txBody>
          <a:bodyPr>
            <a:normAutofit fontScale="90000"/>
          </a:bodyPr>
          <a:lstStyle/>
          <a:p>
            <a:r>
              <a:rPr lang="en-US" altLang="en-US" sz="9600" dirty="0">
                <a:solidFill>
                  <a:schemeClr val="tx2"/>
                </a:solidFill>
                <a:latin typeface="Baskerville Old Face" panose="02020602080505020303" pitchFamily="18" charset="0"/>
              </a:rPr>
              <a:t>P</a:t>
            </a:r>
            <a:r>
              <a:rPr lang="en-US" altLang="en-US" sz="1100" dirty="0">
                <a:solidFill>
                  <a:schemeClr val="tx2"/>
                </a:solidFill>
                <a:latin typeface="Avenir Next Demi Bold" panose="020B0703020202020204" pitchFamily="34" charset="0"/>
              </a:rPr>
              <a:t>        </a:t>
            </a:r>
            <a:r>
              <a:rPr lang="en-US" altLang="en-US" dirty="0">
                <a:solidFill>
                  <a:schemeClr val="tx2"/>
                </a:solidFill>
              </a:rPr>
              <a:t>Persuade</a:t>
            </a:r>
            <a:br>
              <a:rPr lang="en-US" altLang="en-US" dirty="0">
                <a:solidFill>
                  <a:schemeClr val="tx2"/>
                </a:solidFill>
              </a:rPr>
            </a:br>
            <a:endParaRPr lang="en-IE" dirty="0"/>
          </a:p>
        </p:txBody>
      </p:sp>
      <p:sp>
        <p:nvSpPr>
          <p:cNvPr id="3" name="TextBox 2">
            <a:extLst>
              <a:ext uri="{FF2B5EF4-FFF2-40B4-BE49-F238E27FC236}">
                <a16:creationId xmlns:a16="http://schemas.microsoft.com/office/drawing/2014/main" id="{E4110005-FB03-4565-A584-FA4B290244E0}"/>
              </a:ext>
            </a:extLst>
          </p:cNvPr>
          <p:cNvSpPr txBox="1"/>
          <p:nvPr/>
        </p:nvSpPr>
        <p:spPr>
          <a:xfrm>
            <a:off x="143436" y="1229896"/>
            <a:ext cx="11492752" cy="5262979"/>
          </a:xfrm>
          <a:prstGeom prst="rect">
            <a:avLst/>
          </a:prstGeom>
          <a:noFill/>
        </p:spPr>
        <p:txBody>
          <a:bodyPr wrap="square" rtlCol="0">
            <a:spAutoFit/>
          </a:bodyPr>
          <a:lstStyle/>
          <a:p>
            <a:r>
              <a:rPr lang="en-IE" sz="2800" dirty="0"/>
              <a:t>-Look for a breakthrough in the hopelessness that indicates a possible turning point – a subject </a:t>
            </a:r>
            <a:r>
              <a:rPr lang="en-IE" sz="2800" dirty="0" err="1"/>
              <a:t>thatopens</a:t>
            </a:r>
            <a:r>
              <a:rPr lang="en-IE" sz="2800" dirty="0"/>
              <a:t> a persons eyes to see life is worth living</a:t>
            </a:r>
          </a:p>
          <a:p>
            <a:r>
              <a:rPr lang="en-IE" sz="2800" dirty="0"/>
              <a:t>-This can often be a certain person or activity that the person shows they are passionate and still cares about</a:t>
            </a:r>
          </a:p>
          <a:p>
            <a:r>
              <a:rPr lang="en-IE" sz="2800" dirty="0"/>
              <a:t>-This can often be an opportunity of a turning to safety</a:t>
            </a:r>
          </a:p>
          <a:p>
            <a:r>
              <a:rPr lang="en-IE" sz="2800" dirty="0"/>
              <a:t>-Example: “ I don’t get on with any of my family except my sister Mary, Mary     and I get on great”</a:t>
            </a:r>
          </a:p>
          <a:p>
            <a:r>
              <a:rPr lang="en-IE" sz="2800" dirty="0"/>
              <a:t>                  “ I used to play guitar before and enjoyed that but I couldn’t be bothered now”</a:t>
            </a:r>
          </a:p>
          <a:p>
            <a:r>
              <a:rPr lang="en-IE" sz="2800" dirty="0"/>
              <a:t>- In these examples Mary and the guitar are life connections that offer light and a reason that the distressed person might want to live – circle back to these often</a:t>
            </a:r>
          </a:p>
        </p:txBody>
      </p:sp>
    </p:spTree>
    <p:extLst>
      <p:ext uri="{BB962C8B-B14F-4D97-AF65-F5344CB8AC3E}">
        <p14:creationId xmlns:p14="http://schemas.microsoft.com/office/powerpoint/2010/main" val="20623401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475129" y="1545777"/>
            <a:ext cx="11241741" cy="5090624"/>
          </a:xfrm>
          <a:prstGeom prst="rect">
            <a:avLst/>
          </a:prstGeom>
        </p:spPr>
        <p:txBody>
          <a:bodyPr wrap="square">
            <a:spAutoFit/>
          </a:bodyPr>
          <a:lstStyle/>
          <a:p>
            <a:pPr marL="342900" lvl="0" indent="-342900" eaLnBrk="0" fontAlgn="base" hangingPunct="0">
              <a:spcBef>
                <a:spcPct val="20000"/>
              </a:spcBef>
              <a:spcAft>
                <a:spcPct val="0"/>
              </a:spcAft>
              <a:buClr>
                <a:schemeClr val="tx2"/>
              </a:buClr>
              <a:buSzPct val="120000"/>
              <a:buFont typeface="Wingdings" panose="05000000000000000000" pitchFamily="2" charset="2"/>
              <a:buChar char="§"/>
            </a:pPr>
            <a:r>
              <a:rPr lang="en-US" altLang="en-US" sz="2800" dirty="0">
                <a:solidFill>
                  <a:schemeClr val="tx2"/>
                </a:solidFill>
              </a:rPr>
              <a:t>Suicidal people often believe they cannot be helped, so you may have to do more.</a:t>
            </a:r>
          </a:p>
          <a:p>
            <a:pPr marL="342900" lvl="0" indent="-342900" eaLnBrk="0" fontAlgn="base" hangingPunct="0">
              <a:spcBef>
                <a:spcPct val="20000"/>
              </a:spcBef>
              <a:spcAft>
                <a:spcPct val="0"/>
              </a:spcAft>
              <a:buClr>
                <a:schemeClr val="tx2"/>
              </a:buClr>
              <a:buSzPct val="120000"/>
              <a:buFont typeface="Wingdings" panose="05000000000000000000" pitchFamily="2" charset="2"/>
              <a:buChar char="§"/>
            </a:pPr>
            <a:r>
              <a:rPr lang="en-US" altLang="en-US" sz="2800" dirty="0">
                <a:solidFill>
                  <a:schemeClr val="tx2"/>
                </a:solidFill>
              </a:rPr>
              <a:t>The best referral involves taking the person directly to someone who can help </a:t>
            </a:r>
            <a:r>
              <a:rPr lang="en-US" altLang="en-US" sz="2800" dirty="0" err="1">
                <a:solidFill>
                  <a:schemeClr val="tx2"/>
                </a:solidFill>
              </a:rPr>
              <a:t>eg</a:t>
            </a:r>
            <a:r>
              <a:rPr lang="en-US" altLang="en-US" sz="2800" dirty="0">
                <a:solidFill>
                  <a:schemeClr val="tx2"/>
                </a:solidFill>
              </a:rPr>
              <a:t> ringing a loved one to come get involved</a:t>
            </a:r>
          </a:p>
          <a:p>
            <a:pPr marL="342900" lvl="0" indent="-342900" eaLnBrk="0" fontAlgn="base" hangingPunct="0">
              <a:spcBef>
                <a:spcPct val="20000"/>
              </a:spcBef>
              <a:spcAft>
                <a:spcPct val="0"/>
              </a:spcAft>
              <a:buClr>
                <a:schemeClr val="tx2"/>
              </a:buClr>
              <a:buSzPct val="120000"/>
              <a:buFont typeface="Wingdings" panose="05000000000000000000" pitchFamily="2" charset="2"/>
              <a:buChar char="§"/>
            </a:pPr>
            <a:r>
              <a:rPr lang="en-US" altLang="en-US" sz="2800" dirty="0">
                <a:solidFill>
                  <a:schemeClr val="tx2"/>
                </a:solidFill>
              </a:rPr>
              <a:t>The next best referral is getting a commitment from them to accept help, then making the arrangements to get that help and check how it went</a:t>
            </a:r>
          </a:p>
          <a:p>
            <a:pPr marL="342900" lvl="0" indent="-342900" eaLnBrk="0" fontAlgn="base" hangingPunct="0">
              <a:spcBef>
                <a:spcPct val="20000"/>
              </a:spcBef>
              <a:spcAft>
                <a:spcPct val="0"/>
              </a:spcAft>
              <a:buClr>
                <a:schemeClr val="tx2"/>
              </a:buClr>
              <a:buSzPct val="120000"/>
              <a:buFont typeface="Wingdings" panose="05000000000000000000" pitchFamily="2" charset="2"/>
              <a:buChar char="§"/>
            </a:pPr>
            <a:r>
              <a:rPr lang="en-US" altLang="en-US" sz="2800" dirty="0">
                <a:solidFill>
                  <a:schemeClr val="tx2"/>
                </a:solidFill>
              </a:rPr>
              <a:t>The third best referral is to give referral information and try to get a good faith commitment not to attempt suicide. Any willingness to accept help at some time, even if in the future, is a good outcome. Checking up later with them how it went can help a lot. It should not be a case of “tag you’re it” </a:t>
            </a:r>
          </a:p>
        </p:txBody>
      </p:sp>
      <p:sp>
        <p:nvSpPr>
          <p:cNvPr id="3" name="Rectangle 2"/>
          <p:cNvSpPr/>
          <p:nvPr/>
        </p:nvSpPr>
        <p:spPr>
          <a:xfrm>
            <a:off x="4012212" y="-107576"/>
            <a:ext cx="7523058" cy="1400383"/>
          </a:xfrm>
          <a:prstGeom prst="rect">
            <a:avLst/>
          </a:prstGeom>
        </p:spPr>
        <p:txBody>
          <a:bodyPr wrap="square">
            <a:spAutoFit/>
          </a:bodyPr>
          <a:lstStyle/>
          <a:p>
            <a:pPr>
              <a:buFont typeface="Monotype Sorts" pitchFamily="2" charset="2"/>
              <a:buNone/>
            </a:pPr>
            <a:r>
              <a:rPr lang="en-US" altLang="en-US" sz="8500" dirty="0">
                <a:solidFill>
                  <a:schemeClr val="tx2"/>
                </a:solidFill>
                <a:latin typeface="Baskerville Old Face" panose="02020602080505020303" pitchFamily="18" charset="0"/>
              </a:rPr>
              <a:t>R</a:t>
            </a:r>
            <a:r>
              <a:rPr lang="en-US" altLang="en-US" sz="2400" dirty="0">
                <a:solidFill>
                  <a:schemeClr val="tx2"/>
                </a:solidFill>
                <a:latin typeface="Avenir Next Demi Bold" panose="020B0703020202020204" pitchFamily="34" charset="0"/>
              </a:rPr>
              <a:t>        </a:t>
            </a:r>
            <a:r>
              <a:rPr lang="en-US" altLang="en-US" sz="7200" dirty="0">
                <a:solidFill>
                  <a:schemeClr val="tx2"/>
                </a:solidFill>
              </a:rPr>
              <a:t>Refer</a:t>
            </a:r>
          </a:p>
        </p:txBody>
      </p:sp>
    </p:spTree>
    <p:extLst>
      <p:ext uri="{BB962C8B-B14F-4D97-AF65-F5344CB8AC3E}">
        <p14:creationId xmlns:p14="http://schemas.microsoft.com/office/powerpoint/2010/main" val="454368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93267" y="1594023"/>
            <a:ext cx="12098733" cy="4007251"/>
          </a:xfrm>
          <a:prstGeom prst="rect">
            <a:avLst/>
          </a:prstGeom>
          <a:noFill/>
        </p:spPr>
        <p:txBody>
          <a:bodyPr wrap="square" rtlCol="0">
            <a:spAutoFit/>
          </a:bodyPr>
          <a:lstStyle/>
          <a:p>
            <a:pPr marL="342900" lvl="0" indent="-342900" algn="ctr" eaLnBrk="0" fontAlgn="base" hangingPunct="0">
              <a:spcBef>
                <a:spcPct val="20000"/>
              </a:spcBef>
              <a:spcAft>
                <a:spcPct val="0"/>
              </a:spcAft>
              <a:buClr>
                <a:srgbClr val="00CCCC"/>
              </a:buClr>
              <a:buSzPct val="75000"/>
            </a:pPr>
            <a:r>
              <a:rPr lang="en-US" altLang="en-US" sz="6000" dirty="0">
                <a:solidFill>
                  <a:schemeClr val="tx2"/>
                </a:solidFill>
              </a:rPr>
              <a:t>Remember</a:t>
            </a:r>
          </a:p>
          <a:p>
            <a:pPr marL="342900" lvl="0" indent="-342900" algn="ctr" eaLnBrk="0" fontAlgn="base" hangingPunct="0">
              <a:spcBef>
                <a:spcPct val="20000"/>
              </a:spcBef>
              <a:spcAft>
                <a:spcPct val="0"/>
              </a:spcAft>
              <a:buClr>
                <a:srgbClr val="00CCCC"/>
              </a:buClr>
              <a:buSzPct val="75000"/>
            </a:pPr>
            <a:endParaRPr lang="en-US" altLang="en-US" dirty="0">
              <a:solidFill>
                <a:schemeClr val="tx2"/>
              </a:solidFill>
              <a:latin typeface="Avenir Next Demi Bold" panose="020B0703020202020204" pitchFamily="34" charset="0"/>
            </a:endParaRPr>
          </a:p>
          <a:p>
            <a:pPr marL="342900" lvl="0" indent="-342900" algn="ctr" eaLnBrk="0" fontAlgn="base" hangingPunct="0">
              <a:spcBef>
                <a:spcPct val="20000"/>
              </a:spcBef>
              <a:spcAft>
                <a:spcPct val="0"/>
              </a:spcAft>
              <a:buClr>
                <a:srgbClr val="00CCCC"/>
              </a:buClr>
              <a:buSzPct val="75000"/>
            </a:pPr>
            <a:r>
              <a:rPr lang="en-US" altLang="en-US" sz="3600" dirty="0">
                <a:solidFill>
                  <a:schemeClr val="tx2"/>
                </a:solidFill>
              </a:rPr>
              <a:t>Since almost all efforts to persuade someone to live</a:t>
            </a:r>
          </a:p>
          <a:p>
            <a:pPr marL="342900" lvl="0" indent="-342900" algn="ctr" eaLnBrk="0" fontAlgn="base" hangingPunct="0">
              <a:spcBef>
                <a:spcPct val="20000"/>
              </a:spcBef>
              <a:spcAft>
                <a:spcPct val="0"/>
              </a:spcAft>
              <a:buClr>
                <a:srgbClr val="00CCCC"/>
              </a:buClr>
              <a:buSzPct val="75000"/>
            </a:pPr>
            <a:r>
              <a:rPr lang="en-US" altLang="en-US" sz="3600" dirty="0">
                <a:solidFill>
                  <a:schemeClr val="tx2"/>
                </a:solidFill>
              </a:rPr>
              <a:t>instead of attempt suicide will be met with</a:t>
            </a:r>
          </a:p>
          <a:p>
            <a:pPr marL="342900" lvl="0" indent="-342900" algn="ctr" eaLnBrk="0" fontAlgn="base" hangingPunct="0">
              <a:spcBef>
                <a:spcPct val="20000"/>
              </a:spcBef>
              <a:spcAft>
                <a:spcPct val="0"/>
              </a:spcAft>
              <a:buClr>
                <a:srgbClr val="00CCCC"/>
              </a:buClr>
              <a:buSzPct val="75000"/>
            </a:pPr>
            <a:r>
              <a:rPr lang="en-US" altLang="en-US" sz="3600" dirty="0">
                <a:solidFill>
                  <a:schemeClr val="tx2"/>
                </a:solidFill>
              </a:rPr>
              <a:t> agreement and relief, don’t hesitate to get involved</a:t>
            </a:r>
          </a:p>
          <a:p>
            <a:pPr marL="342900" lvl="0" indent="-342900" algn="ctr" eaLnBrk="0" fontAlgn="base" hangingPunct="0">
              <a:spcBef>
                <a:spcPct val="20000"/>
              </a:spcBef>
              <a:spcAft>
                <a:spcPct val="0"/>
              </a:spcAft>
              <a:buClr>
                <a:srgbClr val="00CCCC"/>
              </a:buClr>
              <a:buSzPct val="75000"/>
            </a:pPr>
            <a:r>
              <a:rPr lang="en-US" altLang="en-US" sz="3600" dirty="0">
                <a:solidFill>
                  <a:schemeClr val="tx2"/>
                </a:solidFill>
              </a:rPr>
              <a:t> or take the lead.</a:t>
            </a:r>
          </a:p>
        </p:txBody>
      </p:sp>
    </p:spTree>
    <p:extLst>
      <p:ext uri="{BB962C8B-B14F-4D97-AF65-F5344CB8AC3E}">
        <p14:creationId xmlns:p14="http://schemas.microsoft.com/office/powerpoint/2010/main" val="40984218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8E7FD-966B-4077-853B-7A5EFB3D4180}"/>
              </a:ext>
            </a:extLst>
          </p:cNvPr>
          <p:cNvSpPr>
            <a:spLocks noGrp="1"/>
          </p:cNvSpPr>
          <p:nvPr>
            <p:ph type="title"/>
          </p:nvPr>
        </p:nvSpPr>
        <p:spPr>
          <a:xfrm>
            <a:off x="838200" y="365124"/>
            <a:ext cx="10515600" cy="6340475"/>
          </a:xfrm>
        </p:spPr>
        <p:txBody>
          <a:bodyPr>
            <a:normAutofit fontScale="90000"/>
          </a:bodyPr>
          <a:lstStyle/>
          <a:p>
            <a:br>
              <a:rPr lang="en-IE" sz="4900" b="1" dirty="0"/>
            </a:br>
            <a:r>
              <a:rPr lang="en-GB" sz="4900" b="1" dirty="0"/>
              <a:t>Communicate with them that:</a:t>
            </a:r>
            <a:br>
              <a:rPr lang="en-GB" sz="4900" b="1" dirty="0"/>
            </a:br>
            <a:br>
              <a:rPr lang="en-GB" sz="3600" dirty="0"/>
            </a:br>
            <a:r>
              <a:rPr lang="en-GB" sz="3600" dirty="0"/>
              <a:t>- You care about them</a:t>
            </a:r>
            <a:br>
              <a:rPr lang="en-GB" sz="3600" dirty="0"/>
            </a:br>
            <a:r>
              <a:rPr lang="en-GB" sz="3600" dirty="0"/>
              <a:t>- You want them to be safe </a:t>
            </a:r>
            <a:br>
              <a:rPr lang="en-GB" sz="3600" dirty="0"/>
            </a:br>
            <a:r>
              <a:rPr lang="en-GB" sz="3600" dirty="0"/>
              <a:t>- If you were feeling how they are feeling then you would hope that they would help keep you safe and you know they would</a:t>
            </a:r>
            <a:br>
              <a:rPr lang="en-GB" sz="3600" dirty="0"/>
            </a:br>
            <a:r>
              <a:rPr lang="en-GB" sz="3600" dirty="0"/>
              <a:t>- If you need to get another family member/friend involved then let them know that if you were that person you would like to know that they are feeling that way</a:t>
            </a:r>
            <a:br>
              <a:rPr lang="en-GB" sz="3600" dirty="0"/>
            </a:br>
            <a:r>
              <a:rPr lang="en-GB" sz="3600" dirty="0"/>
              <a:t>- That they are not on their own</a:t>
            </a:r>
            <a:br>
              <a:rPr lang="en-GB" dirty="0"/>
            </a:br>
            <a:r>
              <a:rPr lang="en-GB" dirty="0"/>
              <a:t>- </a:t>
            </a:r>
            <a:r>
              <a:rPr lang="en-GB" sz="3600" dirty="0"/>
              <a:t>Encourage them to build a support network with many people or services</a:t>
            </a:r>
            <a:br>
              <a:rPr lang="en-GB" sz="3600" dirty="0"/>
            </a:br>
            <a:r>
              <a:rPr lang="en-GB" sz="3600" dirty="0"/>
              <a:t>- Follow up and check up at a later time</a:t>
            </a:r>
            <a:br>
              <a:rPr lang="en-GB" dirty="0"/>
            </a:br>
            <a:endParaRPr lang="en-IE" dirty="0"/>
          </a:p>
        </p:txBody>
      </p:sp>
    </p:spTree>
    <p:extLst>
      <p:ext uri="{BB962C8B-B14F-4D97-AF65-F5344CB8AC3E}">
        <p14:creationId xmlns:p14="http://schemas.microsoft.com/office/powerpoint/2010/main" val="40711235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94303" y="1411970"/>
            <a:ext cx="12098733" cy="3465564"/>
          </a:xfrm>
          <a:prstGeom prst="rect">
            <a:avLst/>
          </a:prstGeom>
          <a:noFill/>
        </p:spPr>
        <p:txBody>
          <a:bodyPr wrap="square" rtlCol="0">
            <a:spAutoFit/>
          </a:bodyPr>
          <a:lstStyle/>
          <a:p>
            <a:pPr marL="342900" lvl="0" indent="-342900" algn="ctr" eaLnBrk="0" fontAlgn="base" hangingPunct="0">
              <a:spcBef>
                <a:spcPct val="20000"/>
              </a:spcBef>
              <a:spcAft>
                <a:spcPct val="0"/>
              </a:spcAft>
              <a:buClr>
                <a:srgbClr val="00CCCC"/>
              </a:buClr>
              <a:buSzPct val="75000"/>
            </a:pPr>
            <a:r>
              <a:rPr lang="en-US" altLang="en-US" sz="4400" dirty="0">
                <a:solidFill>
                  <a:schemeClr val="tx2"/>
                </a:solidFill>
              </a:rPr>
              <a:t>Remember</a:t>
            </a:r>
          </a:p>
          <a:p>
            <a:pPr marL="342900" lvl="0" indent="-342900" algn="ctr" eaLnBrk="0" fontAlgn="base" hangingPunct="0">
              <a:spcBef>
                <a:spcPct val="20000"/>
              </a:spcBef>
              <a:spcAft>
                <a:spcPct val="0"/>
              </a:spcAft>
              <a:buClr>
                <a:srgbClr val="00CCCC"/>
              </a:buClr>
              <a:buSzPct val="75000"/>
            </a:pPr>
            <a:endParaRPr lang="en-US" altLang="en-US" dirty="0">
              <a:solidFill>
                <a:schemeClr val="tx2"/>
              </a:solidFill>
              <a:latin typeface="Avenir Next Demi Bold" panose="020B0703020202020204" pitchFamily="34" charset="0"/>
            </a:endParaRPr>
          </a:p>
          <a:p>
            <a:pPr marL="342900" lvl="0" indent="-342900" algn="ctr" eaLnBrk="0" fontAlgn="base" hangingPunct="0">
              <a:spcBef>
                <a:spcPct val="20000"/>
              </a:spcBef>
              <a:spcAft>
                <a:spcPct val="0"/>
              </a:spcAft>
              <a:buClr>
                <a:srgbClr val="00CCCC"/>
              </a:buClr>
              <a:buSzPct val="75000"/>
            </a:pPr>
            <a:r>
              <a:rPr lang="en-US" altLang="en-US" sz="4000" dirty="0">
                <a:solidFill>
                  <a:schemeClr val="tx2"/>
                </a:solidFill>
              </a:rPr>
              <a:t>When you apply QPR, you plant the seeds of hope.</a:t>
            </a:r>
          </a:p>
          <a:p>
            <a:pPr marL="342900" lvl="0" indent="-342900" algn="ctr" eaLnBrk="0" fontAlgn="base" hangingPunct="0">
              <a:spcBef>
                <a:spcPct val="20000"/>
              </a:spcBef>
              <a:spcAft>
                <a:spcPct val="0"/>
              </a:spcAft>
              <a:buClr>
                <a:srgbClr val="00CCCC"/>
              </a:buClr>
              <a:buSzPct val="75000"/>
            </a:pPr>
            <a:endParaRPr lang="en-US" altLang="en-US" u="sng" dirty="0">
              <a:solidFill>
                <a:srgbClr val="FFFFFF"/>
              </a:solidFill>
            </a:endParaRPr>
          </a:p>
          <a:p>
            <a:pPr marL="342900" lvl="0" indent="-342900" algn="ctr" eaLnBrk="0" fontAlgn="base" hangingPunct="0">
              <a:spcBef>
                <a:spcPct val="20000"/>
              </a:spcBef>
              <a:spcAft>
                <a:spcPct val="0"/>
              </a:spcAft>
              <a:buClr>
                <a:srgbClr val="00CCCC"/>
              </a:buClr>
              <a:buSzPct val="75000"/>
            </a:pPr>
            <a:r>
              <a:rPr lang="en-US" altLang="en-US" sz="4000" dirty="0">
                <a:solidFill>
                  <a:schemeClr val="tx2"/>
                </a:solidFill>
              </a:rPr>
              <a:t>Hope helps prevent suicide.</a:t>
            </a:r>
            <a:br>
              <a:rPr lang="en-US" altLang="en-US" sz="3600" dirty="0">
                <a:solidFill>
                  <a:schemeClr val="tx2"/>
                </a:solidFill>
                <a:latin typeface="Avenir Next Demi Bold" panose="020B0703020202020204" pitchFamily="34" charset="0"/>
              </a:rPr>
            </a:br>
            <a:endParaRPr lang="en-US" altLang="en-US" sz="3600" dirty="0">
              <a:solidFill>
                <a:schemeClr val="tx2"/>
              </a:solidFill>
              <a:latin typeface="Avenir Next Demi Bold" panose="020B0703020202020204" pitchFamily="34" charset="0"/>
            </a:endParaRPr>
          </a:p>
        </p:txBody>
      </p:sp>
    </p:spTree>
    <p:extLst>
      <p:ext uri="{BB962C8B-B14F-4D97-AF65-F5344CB8AC3E}">
        <p14:creationId xmlns:p14="http://schemas.microsoft.com/office/powerpoint/2010/main" val="2542036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6539F-E236-4BE5-A0C4-B21C454A79D6}"/>
              </a:ext>
            </a:extLst>
          </p:cNvPr>
          <p:cNvSpPr>
            <a:spLocks noGrp="1"/>
          </p:cNvSpPr>
          <p:nvPr>
            <p:ph type="title"/>
          </p:nvPr>
        </p:nvSpPr>
        <p:spPr/>
        <p:txBody>
          <a:bodyPr/>
          <a:lstStyle/>
          <a:p>
            <a:r>
              <a:rPr lang="en-IE" dirty="0"/>
              <a:t>QPR – Question, Persuade Refer</a:t>
            </a:r>
          </a:p>
        </p:txBody>
      </p:sp>
      <p:sp>
        <p:nvSpPr>
          <p:cNvPr id="3" name="Content Placeholder 2">
            <a:extLst>
              <a:ext uri="{FF2B5EF4-FFF2-40B4-BE49-F238E27FC236}">
                <a16:creationId xmlns:a16="http://schemas.microsoft.com/office/drawing/2014/main" id="{8EDF67B8-2EA5-4009-B747-8A65846AB480}"/>
              </a:ext>
            </a:extLst>
          </p:cNvPr>
          <p:cNvSpPr>
            <a:spLocks noGrp="1"/>
          </p:cNvSpPr>
          <p:nvPr>
            <p:ph idx="1"/>
          </p:nvPr>
        </p:nvSpPr>
        <p:spPr/>
        <p:txBody>
          <a:bodyPr/>
          <a:lstStyle/>
          <a:p>
            <a:r>
              <a:rPr lang="en-IE" dirty="0"/>
              <a:t>Derived from America, the founder wanted everyday  people trained in suicide prevention in the event of a crisis similar to CPR for the event of a heart-attack </a:t>
            </a:r>
          </a:p>
        </p:txBody>
      </p:sp>
    </p:spTree>
    <p:extLst>
      <p:ext uri="{BB962C8B-B14F-4D97-AF65-F5344CB8AC3E}">
        <p14:creationId xmlns:p14="http://schemas.microsoft.com/office/powerpoint/2010/main" val="2251878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643133" y="2641551"/>
            <a:ext cx="9782908" cy="1564689"/>
          </a:xfrm>
        </p:spPr>
        <p:txBody>
          <a:bodyPr>
            <a:noAutofit/>
          </a:bodyPr>
          <a:lstStyle/>
          <a:p>
            <a:pPr lvl="1"/>
            <a:r>
              <a:rPr lang="en-US" altLang="en-US" sz="4100" dirty="0">
                <a:solidFill>
                  <a:schemeClr val="tx2"/>
                </a:solidFill>
              </a:rPr>
              <a:t>QPR is </a:t>
            </a:r>
            <a:r>
              <a:rPr lang="en-US" altLang="en-US" sz="4100" u="sng" dirty="0">
                <a:solidFill>
                  <a:schemeClr val="tx2"/>
                </a:solidFill>
              </a:rPr>
              <a:t>not</a:t>
            </a:r>
            <a:r>
              <a:rPr lang="en-US" altLang="en-US" sz="4100" dirty="0">
                <a:solidFill>
                  <a:schemeClr val="tx2"/>
                </a:solidFill>
              </a:rPr>
              <a:t> intended to be a form of counseling or treatment.</a:t>
            </a:r>
            <a:br>
              <a:rPr lang="en-US" altLang="en-US" sz="4100" dirty="0">
                <a:solidFill>
                  <a:schemeClr val="tx2"/>
                </a:solidFill>
              </a:rPr>
            </a:br>
            <a:endParaRPr lang="en-US" altLang="en-US" sz="4100" dirty="0">
              <a:solidFill>
                <a:schemeClr val="tx2"/>
              </a:solidFill>
            </a:endParaRPr>
          </a:p>
          <a:p>
            <a:pPr lvl="1"/>
            <a:r>
              <a:rPr lang="en-US" altLang="en-US" sz="4100" dirty="0">
                <a:solidFill>
                  <a:schemeClr val="tx2"/>
                </a:solidFill>
              </a:rPr>
              <a:t>QPR </a:t>
            </a:r>
            <a:r>
              <a:rPr lang="en-US" altLang="en-US" sz="4100" u="sng" dirty="0">
                <a:solidFill>
                  <a:schemeClr val="tx2"/>
                </a:solidFill>
              </a:rPr>
              <a:t>is</a:t>
            </a:r>
            <a:r>
              <a:rPr lang="en-US" altLang="en-US" sz="4100" dirty="0">
                <a:solidFill>
                  <a:schemeClr val="tx2"/>
                </a:solidFill>
              </a:rPr>
              <a:t> intended to offer hope through positive action.</a:t>
            </a:r>
          </a:p>
          <a:p>
            <a:endParaRPr lang="en-US" sz="5000" dirty="0"/>
          </a:p>
        </p:txBody>
      </p:sp>
      <p:sp>
        <p:nvSpPr>
          <p:cNvPr id="4" name="Subtitle 2"/>
          <p:cNvSpPr>
            <a:spLocks noGrp="1"/>
          </p:cNvSpPr>
          <p:nvPr>
            <p:ph type="title"/>
          </p:nvPr>
        </p:nvSpPr>
        <p:spPr>
          <a:xfrm>
            <a:off x="4312919" y="683879"/>
            <a:ext cx="3382108" cy="1325563"/>
          </a:xfrm>
        </p:spPr>
        <p:txBody>
          <a:bodyPr>
            <a:noAutofit/>
          </a:bodyPr>
          <a:lstStyle/>
          <a:p>
            <a:pPr algn="ctr"/>
            <a:r>
              <a:rPr lang="en-US" sz="12000" dirty="0">
                <a:solidFill>
                  <a:schemeClr val="tx2"/>
                </a:solidFill>
                <a:latin typeface="Baskerville Old Face" panose="02020602080505020303" pitchFamily="18" charset="0"/>
              </a:rPr>
              <a:t>QPR</a:t>
            </a:r>
          </a:p>
        </p:txBody>
      </p:sp>
    </p:spTree>
    <p:extLst>
      <p:ext uri="{BB962C8B-B14F-4D97-AF65-F5344CB8AC3E}">
        <p14:creationId xmlns:p14="http://schemas.microsoft.com/office/powerpoint/2010/main" val="3932877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8A7D3-B77E-4D47-A1E0-0CB316FF75B9}"/>
              </a:ext>
            </a:extLst>
          </p:cNvPr>
          <p:cNvSpPr>
            <a:spLocks noGrp="1"/>
          </p:cNvSpPr>
          <p:nvPr>
            <p:ph type="title"/>
          </p:nvPr>
        </p:nvSpPr>
        <p:spPr/>
        <p:txBody>
          <a:bodyPr/>
          <a:lstStyle/>
          <a:p>
            <a:r>
              <a:rPr lang="en-IE" b="1" dirty="0"/>
              <a:t>Golden Gate Bridge</a:t>
            </a:r>
          </a:p>
        </p:txBody>
      </p:sp>
      <p:pic>
        <p:nvPicPr>
          <p:cNvPr id="5" name="Content Placeholder 4" descr="A train crossing a bridge over a body of water&#10;&#10;Description automatically generated">
            <a:extLst>
              <a:ext uri="{FF2B5EF4-FFF2-40B4-BE49-F238E27FC236}">
                <a16:creationId xmlns:a16="http://schemas.microsoft.com/office/drawing/2014/main" id="{87D0E3CC-6B72-4521-A7FD-3395D9C87516}"/>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1317" y="1825625"/>
            <a:ext cx="10515599" cy="4351338"/>
          </a:xfrm>
        </p:spPr>
      </p:pic>
    </p:spTree>
    <p:extLst>
      <p:ext uri="{BB962C8B-B14F-4D97-AF65-F5344CB8AC3E}">
        <p14:creationId xmlns:p14="http://schemas.microsoft.com/office/powerpoint/2010/main" val="1328671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A63B2-C8A1-4CAB-B3D1-E6BEB6E3A56B}"/>
              </a:ext>
            </a:extLst>
          </p:cNvPr>
          <p:cNvSpPr>
            <a:spLocks noGrp="1"/>
          </p:cNvSpPr>
          <p:nvPr>
            <p:ph type="title"/>
          </p:nvPr>
        </p:nvSpPr>
        <p:spPr>
          <a:xfrm>
            <a:off x="430305" y="365125"/>
            <a:ext cx="11438965" cy="1325563"/>
          </a:xfrm>
        </p:spPr>
        <p:txBody>
          <a:bodyPr/>
          <a:lstStyle/>
          <a:p>
            <a:r>
              <a:rPr lang="en-IE" b="1" dirty="0"/>
              <a:t>Peak Time for Suicide Attempts/Self Harm is 11 pm</a:t>
            </a:r>
          </a:p>
        </p:txBody>
      </p:sp>
      <p:pic>
        <p:nvPicPr>
          <p:cNvPr id="4" name="Picture 3" descr="A close up of text on a black background&#10;&#10;Description automatically generated">
            <a:extLst>
              <a:ext uri="{FF2B5EF4-FFF2-40B4-BE49-F238E27FC236}">
                <a16:creationId xmlns:a16="http://schemas.microsoft.com/office/drawing/2014/main" id="{5B46A057-9D26-430F-B34A-522E3B83D0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9506" y="1690688"/>
            <a:ext cx="9395012" cy="3992935"/>
          </a:xfrm>
          <a:prstGeom prst="rect">
            <a:avLst/>
          </a:prstGeom>
        </p:spPr>
      </p:pic>
      <p:sp>
        <p:nvSpPr>
          <p:cNvPr id="6" name="TextBox 5">
            <a:extLst>
              <a:ext uri="{FF2B5EF4-FFF2-40B4-BE49-F238E27FC236}">
                <a16:creationId xmlns:a16="http://schemas.microsoft.com/office/drawing/2014/main" id="{421B34AA-D220-46B6-89E9-372384303E8B}"/>
              </a:ext>
            </a:extLst>
          </p:cNvPr>
          <p:cNvSpPr txBox="1"/>
          <p:nvPr/>
        </p:nvSpPr>
        <p:spPr>
          <a:xfrm>
            <a:off x="1649506" y="5683623"/>
            <a:ext cx="5647765" cy="369332"/>
          </a:xfrm>
          <a:prstGeom prst="rect">
            <a:avLst/>
          </a:prstGeom>
          <a:noFill/>
        </p:spPr>
        <p:txBody>
          <a:bodyPr wrap="square" rtlCol="0">
            <a:spAutoFit/>
          </a:bodyPr>
          <a:lstStyle/>
          <a:p>
            <a:r>
              <a:rPr lang="en-IE" b="1" dirty="0"/>
              <a:t>National Suicide Research Foundation</a:t>
            </a:r>
          </a:p>
        </p:txBody>
      </p:sp>
    </p:spTree>
    <p:extLst>
      <p:ext uri="{BB962C8B-B14F-4D97-AF65-F5344CB8AC3E}">
        <p14:creationId xmlns:p14="http://schemas.microsoft.com/office/powerpoint/2010/main" val="4082526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7C77C-B5BA-44FF-9D59-0ED1F98B7255}"/>
              </a:ext>
            </a:extLst>
          </p:cNvPr>
          <p:cNvSpPr>
            <a:spLocks noGrp="1"/>
          </p:cNvSpPr>
          <p:nvPr>
            <p:ph type="title"/>
          </p:nvPr>
        </p:nvSpPr>
        <p:spPr>
          <a:xfrm>
            <a:off x="838200" y="-25113"/>
            <a:ext cx="10515600" cy="1325563"/>
          </a:xfrm>
        </p:spPr>
        <p:txBody>
          <a:bodyPr/>
          <a:lstStyle/>
          <a:p>
            <a:r>
              <a:rPr lang="en-IE" dirty="0"/>
              <a:t>   </a:t>
            </a:r>
            <a:r>
              <a:rPr lang="en-IE" b="1" dirty="0"/>
              <a:t>Irish Self-Harm / Attempted Suicide Rates:</a:t>
            </a:r>
          </a:p>
        </p:txBody>
      </p:sp>
      <p:pic>
        <p:nvPicPr>
          <p:cNvPr id="7" name="Picture 6" descr="A picture containing drawing&#10;&#10;Description automatically generated">
            <a:extLst>
              <a:ext uri="{FF2B5EF4-FFF2-40B4-BE49-F238E27FC236}">
                <a16:creationId xmlns:a16="http://schemas.microsoft.com/office/drawing/2014/main" id="{08ED191B-6A60-44D7-AA20-2A8B7F8C60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2036" y="1440530"/>
            <a:ext cx="5609375" cy="704626"/>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81D681B5-6FF0-417C-ADA9-45C0134012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3152" y="2093405"/>
            <a:ext cx="1949712" cy="783127"/>
          </a:xfrm>
          <a:prstGeom prst="rect">
            <a:avLst/>
          </a:prstGeom>
        </p:spPr>
      </p:pic>
      <p:pic>
        <p:nvPicPr>
          <p:cNvPr id="13" name="Content Placeholder 12" descr="A screenshot of a cell phone&#10;&#10;Description automatically generated">
            <a:extLst>
              <a:ext uri="{FF2B5EF4-FFF2-40B4-BE49-F238E27FC236}">
                <a16:creationId xmlns:a16="http://schemas.microsoft.com/office/drawing/2014/main" id="{785C45A3-50FA-43C3-BD50-C5AC8D855D04}"/>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82764" y="2790673"/>
            <a:ext cx="7210341" cy="2719052"/>
          </a:xfrm>
        </p:spPr>
      </p:pic>
      <p:sp>
        <p:nvSpPr>
          <p:cNvPr id="15" name="TextBox 14">
            <a:extLst>
              <a:ext uri="{FF2B5EF4-FFF2-40B4-BE49-F238E27FC236}">
                <a16:creationId xmlns:a16="http://schemas.microsoft.com/office/drawing/2014/main" id="{38EF4370-686F-42CD-9C6C-B499F7A35800}"/>
              </a:ext>
            </a:extLst>
          </p:cNvPr>
          <p:cNvSpPr txBox="1"/>
          <p:nvPr/>
        </p:nvSpPr>
        <p:spPr>
          <a:xfrm>
            <a:off x="7924800" y="2093405"/>
            <a:ext cx="3711388" cy="2862322"/>
          </a:xfrm>
          <a:prstGeom prst="rect">
            <a:avLst/>
          </a:prstGeom>
          <a:noFill/>
        </p:spPr>
        <p:txBody>
          <a:bodyPr wrap="square" rtlCol="0">
            <a:spAutoFit/>
          </a:bodyPr>
          <a:lstStyle/>
          <a:p>
            <a:r>
              <a:rPr lang="en-IE" sz="3600" dirty="0">
                <a:solidFill>
                  <a:schemeClr val="accent5">
                    <a:lumMod val="50000"/>
                  </a:schemeClr>
                </a:solidFill>
              </a:rPr>
              <a:t>Increasing year on year since 2013…</a:t>
            </a:r>
          </a:p>
          <a:p>
            <a:endParaRPr lang="en-IE" sz="3600" dirty="0">
              <a:solidFill>
                <a:schemeClr val="accent5">
                  <a:lumMod val="50000"/>
                </a:schemeClr>
              </a:solidFill>
            </a:endParaRPr>
          </a:p>
          <a:p>
            <a:r>
              <a:rPr lang="en-IE" sz="3600" dirty="0">
                <a:solidFill>
                  <a:schemeClr val="accent5">
                    <a:lumMod val="50000"/>
                  </a:schemeClr>
                </a:solidFill>
              </a:rPr>
              <a:t>    </a:t>
            </a:r>
            <a:r>
              <a:rPr lang="en-IE" sz="3600" b="1" dirty="0">
                <a:solidFill>
                  <a:schemeClr val="tx1">
                    <a:lumMod val="85000"/>
                    <a:lumOff val="15000"/>
                  </a:schemeClr>
                </a:solidFill>
              </a:rPr>
              <a:t>Problem is     </a:t>
            </a:r>
          </a:p>
          <a:p>
            <a:r>
              <a:rPr lang="en-IE" sz="3600" b="1" dirty="0">
                <a:solidFill>
                  <a:schemeClr val="tx1">
                    <a:lumMod val="85000"/>
                    <a:lumOff val="15000"/>
                  </a:schemeClr>
                </a:solidFill>
              </a:rPr>
              <a:t>    worsening!</a:t>
            </a:r>
          </a:p>
        </p:txBody>
      </p:sp>
      <p:sp>
        <p:nvSpPr>
          <p:cNvPr id="17" name="TextBox 16">
            <a:extLst>
              <a:ext uri="{FF2B5EF4-FFF2-40B4-BE49-F238E27FC236}">
                <a16:creationId xmlns:a16="http://schemas.microsoft.com/office/drawing/2014/main" id="{3960E88B-7814-4FDE-998C-11FB5DB95BF7}"/>
              </a:ext>
            </a:extLst>
          </p:cNvPr>
          <p:cNvSpPr txBox="1"/>
          <p:nvPr/>
        </p:nvSpPr>
        <p:spPr>
          <a:xfrm>
            <a:off x="143434" y="5871046"/>
            <a:ext cx="11492753" cy="584775"/>
          </a:xfrm>
          <a:prstGeom prst="rect">
            <a:avLst/>
          </a:prstGeom>
          <a:noFill/>
        </p:spPr>
        <p:txBody>
          <a:bodyPr wrap="square" rtlCol="0">
            <a:spAutoFit/>
          </a:bodyPr>
          <a:lstStyle/>
          <a:p>
            <a:r>
              <a:rPr lang="en-IE" sz="3200" b="1" dirty="0">
                <a:solidFill>
                  <a:schemeClr val="accent5">
                    <a:lumMod val="75000"/>
                  </a:schemeClr>
                </a:solidFill>
              </a:rPr>
              <a:t>Does not show the additional numbers that did not attend hospital</a:t>
            </a:r>
          </a:p>
        </p:txBody>
      </p:sp>
    </p:spTree>
    <p:extLst>
      <p:ext uri="{BB962C8B-B14F-4D97-AF65-F5344CB8AC3E}">
        <p14:creationId xmlns:p14="http://schemas.microsoft.com/office/powerpoint/2010/main" val="2569826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BED32-6A61-4B9F-8911-3568B656C969}"/>
              </a:ext>
            </a:extLst>
          </p:cNvPr>
          <p:cNvSpPr>
            <a:spLocks noGrp="1"/>
          </p:cNvSpPr>
          <p:nvPr>
            <p:ph type="title"/>
          </p:nvPr>
        </p:nvSpPr>
        <p:spPr>
          <a:xfrm>
            <a:off x="-1" y="365125"/>
            <a:ext cx="11923059" cy="1325563"/>
          </a:xfrm>
        </p:spPr>
        <p:txBody>
          <a:bodyPr>
            <a:normAutofit/>
          </a:bodyPr>
          <a:lstStyle/>
          <a:p>
            <a:r>
              <a:rPr lang="en-IE" sz="4000" b="1" dirty="0"/>
              <a:t>Rates of Self-harm or attempted suicide in young people</a:t>
            </a:r>
          </a:p>
        </p:txBody>
      </p:sp>
      <p:sp>
        <p:nvSpPr>
          <p:cNvPr id="3" name="Content Placeholder 2">
            <a:extLst>
              <a:ext uri="{FF2B5EF4-FFF2-40B4-BE49-F238E27FC236}">
                <a16:creationId xmlns:a16="http://schemas.microsoft.com/office/drawing/2014/main" id="{5C5B85BC-1AF3-4960-8DF0-4C3366B20277}"/>
              </a:ext>
            </a:extLst>
          </p:cNvPr>
          <p:cNvSpPr>
            <a:spLocks noGrp="1"/>
          </p:cNvSpPr>
          <p:nvPr>
            <p:ph idx="1"/>
          </p:nvPr>
        </p:nvSpPr>
        <p:spPr>
          <a:xfrm>
            <a:off x="268942" y="1477108"/>
            <a:ext cx="11084858" cy="4699855"/>
          </a:xfrm>
        </p:spPr>
        <p:txBody>
          <a:bodyPr/>
          <a:lstStyle/>
          <a:p>
            <a:pPr marL="0" indent="0">
              <a:buNone/>
            </a:pPr>
            <a:r>
              <a:rPr lang="en-IE" b="1" dirty="0">
                <a:solidFill>
                  <a:schemeClr val="accent5">
                    <a:lumMod val="50000"/>
                  </a:schemeClr>
                </a:solidFill>
              </a:rPr>
              <a:t>  Risen by 29% from 2007-2018</a:t>
            </a:r>
          </a:p>
        </p:txBody>
      </p:sp>
      <p:pic>
        <p:nvPicPr>
          <p:cNvPr id="5" name="Picture 4" descr="A screenshot of a cell phone&#10;&#10;Description automatically generated">
            <a:extLst>
              <a:ext uri="{FF2B5EF4-FFF2-40B4-BE49-F238E27FC236}">
                <a16:creationId xmlns:a16="http://schemas.microsoft.com/office/drawing/2014/main" id="{69CAD9FA-BA04-41DE-9D85-633911FA96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524" y="2062236"/>
            <a:ext cx="4394637" cy="3895024"/>
          </a:xfrm>
          <a:prstGeom prst="rect">
            <a:avLst/>
          </a:prstGeom>
        </p:spPr>
      </p:pic>
      <p:sp>
        <p:nvSpPr>
          <p:cNvPr id="6" name="Oval 5">
            <a:extLst>
              <a:ext uri="{FF2B5EF4-FFF2-40B4-BE49-F238E27FC236}">
                <a16:creationId xmlns:a16="http://schemas.microsoft.com/office/drawing/2014/main" id="{F2D9C306-9ED4-458E-84FB-14B92E5ECBC3}"/>
              </a:ext>
            </a:extLst>
          </p:cNvPr>
          <p:cNvSpPr/>
          <p:nvPr/>
        </p:nvSpPr>
        <p:spPr>
          <a:xfrm>
            <a:off x="6775941" y="1986313"/>
            <a:ext cx="4267198" cy="3158803"/>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8" name="Rectangle 7">
            <a:extLst>
              <a:ext uri="{FF2B5EF4-FFF2-40B4-BE49-F238E27FC236}">
                <a16:creationId xmlns:a16="http://schemas.microsoft.com/office/drawing/2014/main" id="{2FE4234F-1AF9-45B8-9FA2-1A8022A84561}"/>
              </a:ext>
            </a:extLst>
          </p:cNvPr>
          <p:cNvSpPr/>
          <p:nvPr/>
        </p:nvSpPr>
        <p:spPr>
          <a:xfrm>
            <a:off x="5526743" y="2551837"/>
            <a:ext cx="6096000" cy="1938992"/>
          </a:xfrm>
          <a:prstGeom prst="rect">
            <a:avLst/>
          </a:prstGeom>
        </p:spPr>
        <p:txBody>
          <a:bodyPr>
            <a:spAutoFit/>
          </a:bodyPr>
          <a:lstStyle/>
          <a:p>
            <a:pPr algn="ctr"/>
            <a:r>
              <a:rPr lang="en-US" b="1" spc="50" dirty="0">
                <a:ln w="9525" cmpd="sng">
                  <a:solidFill>
                    <a:schemeClr val="accent1"/>
                  </a:solidFill>
                  <a:prstDash val="solid"/>
                </a:ln>
                <a:solidFill>
                  <a:srgbClr val="70AD47">
                    <a:tint val="1000"/>
                  </a:srgbClr>
                </a:solidFill>
                <a:effectLst>
                  <a:glow rad="38100">
                    <a:schemeClr val="accent1">
                      <a:alpha val="40000"/>
                    </a:schemeClr>
                  </a:glow>
                </a:effectLst>
              </a:rPr>
              <a:t>           </a:t>
            </a:r>
            <a:r>
              <a:rPr lang="en-US" sz="2400" b="1" spc="50" dirty="0">
                <a:ln w="9525" cmpd="sng">
                  <a:solidFill>
                    <a:schemeClr val="accent1"/>
                  </a:solidFill>
                  <a:prstDash val="solid"/>
                </a:ln>
                <a:solidFill>
                  <a:srgbClr val="70AD47">
                    <a:tint val="1000"/>
                  </a:srgbClr>
                </a:solidFill>
                <a:effectLst>
                  <a:glow rad="38100">
                    <a:schemeClr val="accent1">
                      <a:alpha val="40000"/>
                    </a:schemeClr>
                  </a:glow>
                </a:effectLst>
              </a:rPr>
              <a:t>Ireland has the 4</a:t>
            </a:r>
            <a:r>
              <a:rPr lang="en-US" sz="2400" b="1" spc="50" baseline="30000" dirty="0">
                <a:ln w="9525" cmpd="sng">
                  <a:solidFill>
                    <a:schemeClr val="accent1"/>
                  </a:solidFill>
                  <a:prstDash val="solid"/>
                </a:ln>
                <a:solidFill>
                  <a:srgbClr val="70AD47">
                    <a:tint val="1000"/>
                  </a:srgbClr>
                </a:solidFill>
                <a:effectLst>
                  <a:glow rad="38100">
                    <a:schemeClr val="accent1">
                      <a:alpha val="40000"/>
                    </a:schemeClr>
                  </a:glow>
                </a:effectLst>
              </a:rPr>
              <a:t>th</a:t>
            </a:r>
            <a:r>
              <a:rPr lang="en-US" sz="2400" b="1" spc="50" dirty="0">
                <a:ln w="9525" cmpd="sng">
                  <a:solidFill>
                    <a:schemeClr val="accent1"/>
                  </a:solidFill>
                  <a:prstDash val="solid"/>
                </a:ln>
                <a:solidFill>
                  <a:srgbClr val="70AD47">
                    <a:tint val="1000"/>
                  </a:srgbClr>
                </a:solidFill>
                <a:effectLst>
                  <a:glow rad="38100">
                    <a:schemeClr val="accent1">
                      <a:alpha val="40000"/>
                    </a:schemeClr>
                  </a:glow>
                </a:effectLst>
              </a:rPr>
              <a:t> Highest</a:t>
            </a:r>
          </a:p>
          <a:p>
            <a:pPr algn="ctr"/>
            <a:r>
              <a:rPr lang="en-US" sz="2400" b="1" spc="50" dirty="0">
                <a:ln w="9525" cmpd="sng">
                  <a:solidFill>
                    <a:schemeClr val="accent1"/>
                  </a:solidFill>
                  <a:prstDash val="solid"/>
                </a:ln>
                <a:solidFill>
                  <a:srgbClr val="70AD47">
                    <a:tint val="1000"/>
                  </a:srgbClr>
                </a:solidFill>
                <a:effectLst>
                  <a:glow rad="38100">
                    <a:schemeClr val="accent1">
                      <a:alpha val="40000"/>
                    </a:schemeClr>
                  </a:glow>
                </a:effectLst>
              </a:rPr>
              <a:t>        Rate of Suicide for the age </a:t>
            </a:r>
          </a:p>
          <a:p>
            <a:pPr algn="ctr"/>
            <a:r>
              <a:rPr lang="en-US" sz="2400" b="1" spc="50" dirty="0">
                <a:ln w="9525" cmpd="sng">
                  <a:solidFill>
                    <a:schemeClr val="accent1"/>
                  </a:solidFill>
                  <a:prstDash val="solid"/>
                </a:ln>
                <a:solidFill>
                  <a:srgbClr val="70AD47">
                    <a:tint val="1000"/>
                  </a:srgbClr>
                </a:solidFill>
                <a:effectLst>
                  <a:glow rad="38100">
                    <a:schemeClr val="accent1">
                      <a:alpha val="40000"/>
                    </a:schemeClr>
                  </a:glow>
                </a:effectLst>
              </a:rPr>
              <a:t>       group 15-19 </a:t>
            </a:r>
            <a:r>
              <a:rPr lang="en-US" sz="2400" b="1" spc="50" dirty="0" err="1">
                <a:ln w="9525" cmpd="sng">
                  <a:solidFill>
                    <a:schemeClr val="accent1"/>
                  </a:solidFill>
                  <a:prstDash val="solid"/>
                </a:ln>
                <a:solidFill>
                  <a:srgbClr val="70AD47">
                    <a:tint val="1000"/>
                  </a:srgbClr>
                </a:solidFill>
                <a:effectLst>
                  <a:glow rad="38100">
                    <a:schemeClr val="accent1">
                      <a:alpha val="40000"/>
                    </a:schemeClr>
                  </a:glow>
                </a:effectLst>
              </a:rPr>
              <a:t>yr</a:t>
            </a:r>
            <a:r>
              <a:rPr lang="en-US" sz="2400" b="1" spc="50" dirty="0">
                <a:ln w="9525" cmpd="sng">
                  <a:solidFill>
                    <a:schemeClr val="accent1"/>
                  </a:solidFill>
                  <a:prstDash val="solid"/>
                </a:ln>
                <a:solidFill>
                  <a:srgbClr val="70AD47">
                    <a:tint val="1000"/>
                  </a:srgbClr>
                </a:solidFill>
                <a:effectLst>
                  <a:glow rad="38100">
                    <a:schemeClr val="accent1">
                      <a:alpha val="40000"/>
                    </a:schemeClr>
                  </a:glow>
                </a:effectLst>
              </a:rPr>
              <a:t> </a:t>
            </a:r>
            <a:r>
              <a:rPr lang="en-US" sz="2400" b="1" spc="50" dirty="0" err="1">
                <a:ln w="9525" cmpd="sng">
                  <a:solidFill>
                    <a:schemeClr val="accent1"/>
                  </a:solidFill>
                  <a:prstDash val="solid"/>
                </a:ln>
                <a:solidFill>
                  <a:srgbClr val="70AD47">
                    <a:tint val="1000"/>
                  </a:srgbClr>
                </a:solidFill>
                <a:effectLst>
                  <a:glow rad="38100">
                    <a:schemeClr val="accent1">
                      <a:alpha val="40000"/>
                    </a:schemeClr>
                  </a:glow>
                </a:effectLst>
              </a:rPr>
              <a:t>olds</a:t>
            </a:r>
            <a:r>
              <a:rPr lang="en-US" sz="2400" b="1" spc="50" dirty="0">
                <a:ln w="9525" cmpd="sng">
                  <a:solidFill>
                    <a:schemeClr val="accent1"/>
                  </a:solidFill>
                  <a:prstDash val="solid"/>
                </a:ln>
                <a:solidFill>
                  <a:srgbClr val="70AD47">
                    <a:tint val="1000"/>
                  </a:srgbClr>
                </a:solidFill>
                <a:effectLst>
                  <a:glow rad="38100">
                    <a:schemeClr val="accent1">
                      <a:alpha val="40000"/>
                    </a:schemeClr>
                  </a:glow>
                </a:effectLst>
              </a:rPr>
              <a:t> out of 37</a:t>
            </a:r>
          </a:p>
          <a:p>
            <a:pPr algn="ctr"/>
            <a:r>
              <a:rPr lang="en-US" sz="2400" b="1" spc="50" dirty="0">
                <a:ln w="9525" cmpd="sng">
                  <a:solidFill>
                    <a:schemeClr val="accent1"/>
                  </a:solidFill>
                  <a:prstDash val="solid"/>
                </a:ln>
                <a:solidFill>
                  <a:srgbClr val="70AD47">
                    <a:tint val="1000"/>
                  </a:srgbClr>
                </a:solidFill>
                <a:effectLst>
                  <a:glow rad="38100">
                    <a:schemeClr val="accent1">
                      <a:alpha val="40000"/>
                    </a:schemeClr>
                  </a:glow>
                </a:effectLst>
              </a:rPr>
              <a:t>Countries</a:t>
            </a:r>
          </a:p>
          <a:p>
            <a:pPr algn="ctr"/>
            <a:r>
              <a:rPr lang="en-US" sz="2400" b="1" spc="50" dirty="0">
                <a:ln w="9525" cmpd="sng">
                  <a:solidFill>
                    <a:schemeClr val="accent1"/>
                  </a:solidFill>
                  <a:prstDash val="solid"/>
                </a:ln>
                <a:solidFill>
                  <a:srgbClr val="70AD47">
                    <a:tint val="1000"/>
                  </a:srgbClr>
                </a:solidFill>
                <a:effectLst>
                  <a:glow rad="38100">
                    <a:schemeClr val="accent1">
                      <a:alpha val="40000"/>
                    </a:schemeClr>
                  </a:glow>
                </a:effectLst>
              </a:rPr>
              <a:t>(</a:t>
            </a:r>
            <a:r>
              <a:rPr lang="en-US" sz="2400" b="1" spc="50" dirty="0" err="1">
                <a:ln w="9525" cmpd="sng">
                  <a:solidFill>
                    <a:schemeClr val="accent1"/>
                  </a:solidFill>
                  <a:prstDash val="solid"/>
                </a:ln>
                <a:solidFill>
                  <a:srgbClr val="70AD47">
                    <a:tint val="1000"/>
                  </a:srgbClr>
                </a:solidFill>
                <a:effectLst>
                  <a:glow rad="38100">
                    <a:schemeClr val="accent1">
                      <a:alpha val="40000"/>
                    </a:schemeClr>
                  </a:glow>
                </a:effectLst>
              </a:rPr>
              <a:t>Unicef</a:t>
            </a:r>
            <a:r>
              <a:rPr lang="en-US" sz="2400" b="1" spc="50" dirty="0">
                <a:ln w="9525" cmpd="sng">
                  <a:solidFill>
                    <a:schemeClr val="accent1"/>
                  </a:solidFill>
                  <a:prstDash val="solid"/>
                </a:ln>
                <a:solidFill>
                  <a:srgbClr val="70AD47">
                    <a:tint val="1000"/>
                  </a:srgbClr>
                </a:solidFill>
                <a:effectLst>
                  <a:glow rad="38100">
                    <a:schemeClr val="accent1">
                      <a:alpha val="40000"/>
                    </a:schemeClr>
                  </a:glow>
                </a:effectLst>
              </a:rPr>
              <a:t> 2017)</a:t>
            </a:r>
          </a:p>
        </p:txBody>
      </p:sp>
    </p:spTree>
    <p:extLst>
      <p:ext uri="{BB962C8B-B14F-4D97-AF65-F5344CB8AC3E}">
        <p14:creationId xmlns:p14="http://schemas.microsoft.com/office/powerpoint/2010/main" val="40846110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TotalTime>
  <Words>2785</Words>
  <Application>Microsoft Office PowerPoint</Application>
  <PresentationFormat>Widescreen</PresentationFormat>
  <Paragraphs>237</Paragraphs>
  <Slides>35</Slides>
  <Notes>23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Arial</vt:lpstr>
      <vt:lpstr>Avenir Next</vt:lpstr>
      <vt:lpstr>Avenir Next Demi Bold</vt:lpstr>
      <vt:lpstr>Baskerville Old Face</vt:lpstr>
      <vt:lpstr>Calibri</vt:lpstr>
      <vt:lpstr>Calibri Light</vt:lpstr>
      <vt:lpstr>Monotype Sorts</vt:lpstr>
      <vt:lpstr>Wingdings</vt:lpstr>
      <vt:lpstr>Office Theme</vt:lpstr>
      <vt:lpstr>PowerPoint Presentation</vt:lpstr>
      <vt:lpstr>PowerPoint Presentation</vt:lpstr>
      <vt:lpstr>Intro Video</vt:lpstr>
      <vt:lpstr>QPR – Question, Persuade Refer</vt:lpstr>
      <vt:lpstr>QPR</vt:lpstr>
      <vt:lpstr>Golden Gate Bridge</vt:lpstr>
      <vt:lpstr>Peak Time for Suicide Attempts/Self Harm is 11 pm</vt:lpstr>
      <vt:lpstr>   Irish Self-Harm / Attempted Suicide Rates:</vt:lpstr>
      <vt:lpstr>Rates of Self-harm or attempted suicide in young people</vt:lpstr>
      <vt:lpstr>Limerick Self-harm &amp; Attempted Suicide Statistics (2018):</vt:lpstr>
      <vt:lpstr>                Alcohol links with Suicide</vt:lpstr>
      <vt:lpstr>Male/Female Suicides:</vt:lpstr>
      <vt:lpstr>PowerPoint Presentation</vt:lpstr>
      <vt:lpstr>Wall of Resistance – Protective Factors</vt:lpstr>
      <vt:lpstr>Suicide Myths and Facts</vt:lpstr>
      <vt:lpstr>Suicide Myths and Facts</vt:lpstr>
      <vt:lpstr>Changes in the brain due to Depression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        Persuade </vt:lpstr>
      <vt:lpstr>PowerPoint Presentation</vt:lpstr>
      <vt:lpstr>PowerPoint Presentation</vt:lpstr>
      <vt:lpstr> Communicate with them that:  - You care about them - You want them to be safe  - If you were feeling how they are feeling then you would hope that they would help keep you safe and you know they would - If you need to get another family member/friend involved then let them know that if you were that person you would like to know that they are feeling that way - That they are not on their own - Encourage them to build a support network with many people or services - Follow up and check up at a later time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Leona O'Callaghan</dc:creator>
  <cp:lastModifiedBy>Maxine Kelly</cp:lastModifiedBy>
  <cp:revision>31</cp:revision>
  <dcterms:created xsi:type="dcterms:W3CDTF">2020-02-23T17:55:11Z</dcterms:created>
  <dcterms:modified xsi:type="dcterms:W3CDTF">2021-10-13T11:41:54Z</dcterms:modified>
</cp:coreProperties>
</file>